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4" r:id="rId2"/>
    <p:sldId id="286" r:id="rId3"/>
    <p:sldId id="288" r:id="rId4"/>
    <p:sldId id="289" r:id="rId5"/>
    <p:sldId id="295" r:id="rId6"/>
    <p:sldId id="292" r:id="rId7"/>
    <p:sldId id="293" r:id="rId8"/>
  </p:sldIdLst>
  <p:sldSz cx="9144000" cy="6858000" type="screen4x3"/>
  <p:notesSz cx="6794500" cy="9931400"/>
  <p:defaultTex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409" autoAdjust="0"/>
    <p:restoredTop sz="96327" autoAdjust="0"/>
  </p:normalViewPr>
  <p:slideViewPr>
    <p:cSldViewPr>
      <p:cViewPr varScale="1">
        <p:scale>
          <a:sx n="131" d="100"/>
          <a:sy n="131" d="100"/>
        </p:scale>
        <p:origin x="666" y="126"/>
      </p:cViewPr>
      <p:guideLst/>
    </p:cSldViewPr>
  </p:slideViewPr>
  <p:outlineViewPr>
    <p:cViewPr>
      <p:scale>
        <a:sx n="33" d="100"/>
        <a:sy n="33" d="100"/>
      </p:scale>
      <p:origin x="0" y="-5712"/>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28CB0BA9-1EF3-7BD9-3A43-D0772398B0D3}"/>
              </a:ext>
            </a:extLst>
          </p:cNvPr>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smtClean="0">
                <a:cs typeface="Arial" charset="0"/>
              </a:defRPr>
            </a:lvl1pPr>
          </a:lstStyle>
          <a:p>
            <a:pPr>
              <a:defRPr/>
            </a:pPr>
            <a:endParaRPr lang="de-DE"/>
          </a:p>
        </p:txBody>
      </p:sp>
      <p:sp>
        <p:nvSpPr>
          <p:cNvPr id="3" name="Datumsplatzhalter 2">
            <a:extLst>
              <a:ext uri="{FF2B5EF4-FFF2-40B4-BE49-F238E27FC236}">
                <a16:creationId xmlns:a16="http://schemas.microsoft.com/office/drawing/2014/main" id="{E4B03C51-1832-25B7-E84A-74B294A58BA5}"/>
              </a:ext>
            </a:extLst>
          </p:cNvPr>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smtClean="0">
                <a:cs typeface="Arial" charset="0"/>
              </a:defRPr>
            </a:lvl1pPr>
          </a:lstStyle>
          <a:p>
            <a:pPr>
              <a:defRPr/>
            </a:pPr>
            <a:fld id="{DFD26C2E-E06A-3249-9AB4-CDB3F41002BA}" type="datetimeFigureOut">
              <a:rPr lang="de-DE"/>
              <a:pPr>
                <a:defRPr/>
              </a:pPr>
              <a:t>07.10.2024</a:t>
            </a:fld>
            <a:endParaRPr lang="de-DE"/>
          </a:p>
        </p:txBody>
      </p:sp>
      <p:sp>
        <p:nvSpPr>
          <p:cNvPr id="4" name="Folienbildplatzhalter 3">
            <a:extLst>
              <a:ext uri="{FF2B5EF4-FFF2-40B4-BE49-F238E27FC236}">
                <a16:creationId xmlns:a16="http://schemas.microsoft.com/office/drawing/2014/main" id="{DB9F5C98-05DA-AA16-74BE-E35A18E795F1}"/>
              </a:ext>
            </a:extLst>
          </p:cNvPr>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0AF7C104-19B7-D4C8-E857-17C8943F48B0}"/>
              </a:ext>
            </a:extLst>
          </p:cNvPr>
          <p:cNvSpPr>
            <a:spLocks noGrp="1"/>
          </p:cNvSpPr>
          <p:nvPr>
            <p:ph type="body" sz="quarter" idx="3"/>
          </p:nvPr>
        </p:nvSpPr>
        <p:spPr>
          <a:xfrm>
            <a:off x="679450" y="4718050"/>
            <a:ext cx="5435600" cy="4468813"/>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a:extLst>
              <a:ext uri="{FF2B5EF4-FFF2-40B4-BE49-F238E27FC236}">
                <a16:creationId xmlns:a16="http://schemas.microsoft.com/office/drawing/2014/main" id="{C162E0DD-88D1-55FE-6C10-1031C0D49EE1}"/>
              </a:ext>
            </a:extLst>
          </p:cNvPr>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smtClean="0">
                <a:cs typeface="Arial" charset="0"/>
              </a:defRPr>
            </a:lvl1pPr>
          </a:lstStyle>
          <a:p>
            <a:pPr>
              <a:defRPr/>
            </a:pPr>
            <a:endParaRPr lang="de-DE"/>
          </a:p>
        </p:txBody>
      </p:sp>
      <p:sp>
        <p:nvSpPr>
          <p:cNvPr id="7" name="Foliennummernplatzhalter 6">
            <a:extLst>
              <a:ext uri="{FF2B5EF4-FFF2-40B4-BE49-F238E27FC236}">
                <a16:creationId xmlns:a16="http://schemas.microsoft.com/office/drawing/2014/main" id="{2E282D0E-5183-5D24-A031-FCD878704B4F}"/>
              </a:ext>
            </a:extLst>
          </p:cNvPr>
          <p:cNvSpPr>
            <a:spLocks noGrp="1"/>
          </p:cNvSpPr>
          <p:nvPr>
            <p:ph type="sldNum" sz="quarter" idx="5"/>
          </p:nvPr>
        </p:nvSpPr>
        <p:spPr>
          <a:xfrm>
            <a:off x="3848100" y="9432925"/>
            <a:ext cx="2944813"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71D0093-5B73-4E4C-8A2D-6329D8504C11}"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bildplatzhalter 1">
            <a:extLst>
              <a:ext uri="{FF2B5EF4-FFF2-40B4-BE49-F238E27FC236}">
                <a16:creationId xmlns:a16="http://schemas.microsoft.com/office/drawing/2014/main" id="{E922F963-1A5F-E417-302C-4D1956EDA0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izenplatzhalter 2">
            <a:extLst>
              <a:ext uri="{FF2B5EF4-FFF2-40B4-BE49-F238E27FC236}">
                <a16:creationId xmlns:a16="http://schemas.microsoft.com/office/drawing/2014/main" id="{85B1AD50-4040-6F46-3964-B1FE885C62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de-DE" altLang="de-DE" sz="1800">
                <a:latin typeface="UB Scala Sans" pitchFamily="2" charset="0"/>
              </a:rPr>
              <a:t>Hinweis: </a:t>
            </a:r>
          </a:p>
          <a:p>
            <a:pPr>
              <a:spcBef>
                <a:spcPct val="0"/>
              </a:spcBef>
            </a:pPr>
            <a:r>
              <a:rPr lang="de-DE" altLang="de-DE" b="1">
                <a:latin typeface="UB Scala Sans" pitchFamily="2" charset="0"/>
              </a:rPr>
              <a:t>Anpassen der Fußzeile:</a:t>
            </a:r>
            <a:r>
              <a:rPr lang="de-DE" altLang="de-DE">
                <a:latin typeface="UB Scala Sans" pitchFamily="2" charset="0"/>
              </a:rPr>
              <a:t> Die PowerPoint-Vorlagen weisen alle eine Fußzeile auf, die sich natürlich individuell anpassen lässt. Um z.B. den Titel des Vortrages und den Namen des Referenten einzutragen muss dazu der Hauptfolienmaster geändert werden. In PowerPoint 2007/2010 muss man dazu unter dem Menü-Punkt "Ansicht" den Button "Folienmaster" anklicken. Am linken Bildschirmrand wird dann die Liste der Masterfolien angezeigt. Der oberste ist der Hauptmaster in dem sich die Textfelder der Fußzeile problemlos ändern lassen.</a:t>
            </a:r>
          </a:p>
        </p:txBody>
      </p:sp>
      <p:sp>
        <p:nvSpPr>
          <p:cNvPr id="5124" name="Foliennummernplatzhalter 3">
            <a:extLst>
              <a:ext uri="{FF2B5EF4-FFF2-40B4-BE49-F238E27FC236}">
                <a16:creationId xmlns:a16="http://schemas.microsoft.com/office/drawing/2014/main" id="{CBA159A4-D883-E315-AF02-2D8649B7B2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56DD5A11-67DD-A148-95F3-00560EE9BDDE}" type="slidenum">
              <a:rPr lang="de-DE" altLang="de-DE" sz="1200"/>
              <a:pPr eaLnBrk="1" hangingPunct="1"/>
              <a:t>1</a:t>
            </a:fld>
            <a:endParaRPr lang="de-DE" altLang="de-DE" sz="1200"/>
          </a:p>
        </p:txBody>
      </p:sp>
    </p:spTree>
    <p:extLst>
      <p:ext uri="{BB962C8B-B14F-4D97-AF65-F5344CB8AC3E}">
        <p14:creationId xmlns:p14="http://schemas.microsoft.com/office/powerpoint/2010/main" val="587733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2</a:t>
            </a:fld>
            <a:endParaRPr lang="de-DE" altLang="de-DE" sz="1200"/>
          </a:p>
        </p:txBody>
      </p:sp>
    </p:spTree>
    <p:extLst>
      <p:ext uri="{BB962C8B-B14F-4D97-AF65-F5344CB8AC3E}">
        <p14:creationId xmlns:p14="http://schemas.microsoft.com/office/powerpoint/2010/main" val="2051916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3</a:t>
            </a:fld>
            <a:endParaRPr lang="de-DE" altLang="de-DE" sz="1200"/>
          </a:p>
        </p:txBody>
      </p:sp>
    </p:spTree>
    <p:extLst>
      <p:ext uri="{BB962C8B-B14F-4D97-AF65-F5344CB8AC3E}">
        <p14:creationId xmlns:p14="http://schemas.microsoft.com/office/powerpoint/2010/main" val="2783107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4</a:t>
            </a:fld>
            <a:endParaRPr lang="de-DE" altLang="de-DE" sz="1200"/>
          </a:p>
        </p:txBody>
      </p:sp>
    </p:spTree>
    <p:extLst>
      <p:ext uri="{BB962C8B-B14F-4D97-AF65-F5344CB8AC3E}">
        <p14:creationId xmlns:p14="http://schemas.microsoft.com/office/powerpoint/2010/main" val="3651660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5</a:t>
            </a:fld>
            <a:endParaRPr lang="de-DE" altLang="de-DE" sz="1200"/>
          </a:p>
        </p:txBody>
      </p:sp>
    </p:spTree>
    <p:extLst>
      <p:ext uri="{BB962C8B-B14F-4D97-AF65-F5344CB8AC3E}">
        <p14:creationId xmlns:p14="http://schemas.microsoft.com/office/powerpoint/2010/main" val="1380844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6</a:t>
            </a:fld>
            <a:endParaRPr lang="de-DE" altLang="de-DE" sz="1200"/>
          </a:p>
        </p:txBody>
      </p:sp>
    </p:spTree>
    <p:extLst>
      <p:ext uri="{BB962C8B-B14F-4D97-AF65-F5344CB8AC3E}">
        <p14:creationId xmlns:p14="http://schemas.microsoft.com/office/powerpoint/2010/main" val="449057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7</a:t>
            </a:fld>
            <a:endParaRPr lang="de-DE" altLang="de-DE" sz="1200"/>
          </a:p>
        </p:txBody>
      </p:sp>
    </p:spTree>
    <p:extLst>
      <p:ext uri="{BB962C8B-B14F-4D97-AF65-F5344CB8AC3E}">
        <p14:creationId xmlns:p14="http://schemas.microsoft.com/office/powerpoint/2010/main" val="3773590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noFill/>
        </p:spPr>
        <p:txBody>
          <a:bodyPr/>
          <a:lstStyle/>
          <a:p>
            <a:r>
              <a:rPr lang="de-DE"/>
              <a:t>Mastertitelformat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p>
        </p:txBody>
      </p:sp>
    </p:spTree>
    <p:extLst>
      <p:ext uri="{BB962C8B-B14F-4D97-AF65-F5344CB8AC3E}">
        <p14:creationId xmlns:p14="http://schemas.microsoft.com/office/powerpoint/2010/main" val="20845988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Titel 1"/>
          <p:cNvSpPr>
            <a:spLocks noGrp="1"/>
          </p:cNvSpPr>
          <p:nvPr>
            <p:ph type="title"/>
          </p:nvPr>
        </p:nvSpPr>
        <p:spPr>
          <a:xfrm>
            <a:off x="827584" y="1340768"/>
            <a:ext cx="7467600" cy="1143000"/>
          </a:xfrm>
        </p:spPr>
        <p:txBody>
          <a:bodyPr/>
          <a:lstStyle/>
          <a:p>
            <a:r>
              <a:rPr lang="de-DE"/>
              <a:t>Mastertitelformat bearbeiten</a:t>
            </a:r>
            <a:endParaRPr lang="de-DE" dirty="0"/>
          </a:p>
        </p:txBody>
      </p:sp>
      <p:sp>
        <p:nvSpPr>
          <p:cNvPr id="5" name="Inhaltsplatzhalter 2"/>
          <p:cNvSpPr>
            <a:spLocks noGrp="1"/>
          </p:cNvSpPr>
          <p:nvPr>
            <p:ph idx="1"/>
          </p:nvPr>
        </p:nvSpPr>
        <p:spPr>
          <a:xfrm>
            <a:off x="838200" y="2590800"/>
            <a:ext cx="7467600" cy="3552844"/>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1568296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5" name="Titel 1"/>
          <p:cNvSpPr>
            <a:spLocks noGrp="1"/>
          </p:cNvSpPr>
          <p:nvPr>
            <p:ph type="title"/>
          </p:nvPr>
        </p:nvSpPr>
        <p:spPr>
          <a:xfrm>
            <a:off x="827584" y="1340768"/>
            <a:ext cx="7467600" cy="1143000"/>
          </a:xfrm>
        </p:spPr>
        <p:txBody>
          <a:bodyPr/>
          <a:lstStyle/>
          <a:p>
            <a:r>
              <a:rPr lang="de-DE"/>
              <a:t>Mastertitelformat bearbeiten</a:t>
            </a:r>
            <a:endParaRPr lang="de-DE" dirty="0"/>
          </a:p>
        </p:txBody>
      </p:sp>
      <p:sp>
        <p:nvSpPr>
          <p:cNvPr id="6" name="Inhaltsplatzhalter 2"/>
          <p:cNvSpPr>
            <a:spLocks noGrp="1"/>
          </p:cNvSpPr>
          <p:nvPr>
            <p:ph sz="half" idx="1"/>
          </p:nvPr>
        </p:nvSpPr>
        <p:spPr>
          <a:xfrm>
            <a:off x="827584" y="2636912"/>
            <a:ext cx="3657600" cy="3748094"/>
          </a:xfr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Inhaltsplatzhalter 3"/>
          <p:cNvSpPr>
            <a:spLocks noGrp="1"/>
          </p:cNvSpPr>
          <p:nvPr>
            <p:ph sz="half" idx="2"/>
          </p:nvPr>
        </p:nvSpPr>
        <p:spPr>
          <a:xfrm>
            <a:off x="4644008" y="2636912"/>
            <a:ext cx="3657600" cy="3748094"/>
          </a:xfr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1824560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7" name="Titel 1"/>
          <p:cNvSpPr>
            <a:spLocks noGrp="1"/>
          </p:cNvSpPr>
          <p:nvPr>
            <p:ph type="title"/>
          </p:nvPr>
        </p:nvSpPr>
        <p:spPr>
          <a:xfrm>
            <a:off x="457200" y="1131894"/>
            <a:ext cx="8229600" cy="1143000"/>
          </a:xfrm>
        </p:spPr>
        <p:txBody>
          <a:bodyPr/>
          <a:lstStyle>
            <a:lvl1pPr>
              <a:defRPr/>
            </a:lvl1pPr>
          </a:lstStyle>
          <a:p>
            <a:r>
              <a:rPr lang="de-DE"/>
              <a:t>Mastertitelformat bearbeiten</a:t>
            </a:r>
            <a:endParaRPr lang="de-DE" dirty="0"/>
          </a:p>
        </p:txBody>
      </p:sp>
      <p:sp>
        <p:nvSpPr>
          <p:cNvPr id="8" name="Textplatzhalter 2"/>
          <p:cNvSpPr>
            <a:spLocks noGrp="1"/>
          </p:cNvSpPr>
          <p:nvPr>
            <p:ph type="body" idx="1"/>
          </p:nvPr>
        </p:nvSpPr>
        <p:spPr>
          <a:xfrm>
            <a:off x="457200" y="2392369"/>
            <a:ext cx="4040188"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9" name="Inhaltsplatzhalter 3"/>
          <p:cNvSpPr>
            <a:spLocks noGrp="1"/>
          </p:cNvSpPr>
          <p:nvPr>
            <p:ph sz="half" idx="2"/>
          </p:nvPr>
        </p:nvSpPr>
        <p:spPr>
          <a:xfrm>
            <a:off x="457200" y="3032131"/>
            <a:ext cx="4040188" cy="3325827"/>
          </a:xfr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0" name="Textplatzhalter 4"/>
          <p:cNvSpPr>
            <a:spLocks noGrp="1"/>
          </p:cNvSpPr>
          <p:nvPr>
            <p:ph type="body" sz="quarter" idx="3"/>
          </p:nvPr>
        </p:nvSpPr>
        <p:spPr>
          <a:xfrm>
            <a:off x="4645025" y="2392369"/>
            <a:ext cx="4041775"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1" name="Inhaltsplatzhalter 5"/>
          <p:cNvSpPr>
            <a:spLocks noGrp="1"/>
          </p:cNvSpPr>
          <p:nvPr>
            <p:ph sz="quarter" idx="4"/>
          </p:nvPr>
        </p:nvSpPr>
        <p:spPr>
          <a:xfrm>
            <a:off x="4645025" y="3032131"/>
            <a:ext cx="4041775" cy="3325827"/>
          </a:xfr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3906930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834970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226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457200" y="1484783"/>
            <a:ext cx="3008313" cy="1224137"/>
          </a:xfrm>
        </p:spPr>
        <p:txBody>
          <a:bodyPr anchor="b"/>
          <a:lstStyle>
            <a:lvl1pPr algn="l">
              <a:defRPr sz="2000" b="1"/>
            </a:lvl1pPr>
          </a:lstStyle>
          <a:p>
            <a:r>
              <a:rPr lang="de-DE"/>
              <a:t>Mastertitelformat bearbeiten</a:t>
            </a:r>
            <a:endParaRPr lang="de-DE" dirty="0"/>
          </a:p>
        </p:txBody>
      </p:sp>
      <p:sp>
        <p:nvSpPr>
          <p:cNvPr id="6" name="Inhaltsplatzhalter 2"/>
          <p:cNvSpPr>
            <a:spLocks noGrp="1"/>
          </p:cNvSpPr>
          <p:nvPr>
            <p:ph idx="1"/>
          </p:nvPr>
        </p:nvSpPr>
        <p:spPr>
          <a:xfrm>
            <a:off x="3575050" y="1484784"/>
            <a:ext cx="5111750" cy="4801736"/>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Textplatzhalter 3"/>
          <p:cNvSpPr>
            <a:spLocks noGrp="1"/>
          </p:cNvSpPr>
          <p:nvPr>
            <p:ph type="body" sz="half" idx="2"/>
          </p:nvPr>
        </p:nvSpPr>
        <p:spPr>
          <a:xfrm>
            <a:off x="457200" y="2852936"/>
            <a:ext cx="3008313" cy="343358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Tree>
    <p:extLst>
      <p:ext uri="{BB962C8B-B14F-4D97-AF65-F5344CB8AC3E}">
        <p14:creationId xmlns:p14="http://schemas.microsoft.com/office/powerpoint/2010/main" val="3076002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5" name="Inhaltsplatzhalter 4"/>
          <p:cNvSpPr>
            <a:spLocks noGrp="1"/>
          </p:cNvSpPr>
          <p:nvPr>
            <p:ph idx="1"/>
          </p:nvPr>
        </p:nvSpPr>
        <p:spPr>
          <a:xfrm>
            <a:off x="838200" y="2590800"/>
            <a:ext cx="7467600" cy="3552825"/>
          </a:xfrm>
        </p:spPr>
        <p:txBody>
          <a:bodyPr/>
          <a:lstStyle/>
          <a:p>
            <a:pPr lvl="0"/>
            <a:r>
              <a:rPr lang="de-DE"/>
              <a:t>Mastertextformat bearbeiten</a:t>
            </a:r>
          </a:p>
        </p:txBody>
      </p:sp>
    </p:spTree>
    <p:extLst>
      <p:ext uri="{BB962C8B-B14F-4D97-AF65-F5344CB8AC3E}">
        <p14:creationId xmlns:p14="http://schemas.microsoft.com/office/powerpoint/2010/main" val="98686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endParaRPr lang="de-DE" dirty="0"/>
          </a:p>
        </p:txBody>
      </p:sp>
      <p:sp>
        <p:nvSpPr>
          <p:cNvPr id="6" name="Bildplatzhalter 2"/>
          <p:cNvSpPr>
            <a:spLocks noGrp="1"/>
          </p:cNvSpPr>
          <p:nvPr>
            <p:ph type="pic" idx="1"/>
          </p:nvPr>
        </p:nvSpPr>
        <p:spPr>
          <a:xfrm>
            <a:off x="1792288" y="1142983"/>
            <a:ext cx="5486400" cy="3584591"/>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7"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Tree>
    <p:extLst>
      <p:ext uri="{BB962C8B-B14F-4D97-AF65-F5344CB8AC3E}">
        <p14:creationId xmlns:p14="http://schemas.microsoft.com/office/powerpoint/2010/main" val="2995343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Grafik 12" descr="Innenseite ohne Schriftzug_sw.tif">
            <a:extLst>
              <a:ext uri="{FF2B5EF4-FFF2-40B4-BE49-F238E27FC236}">
                <a16:creationId xmlns:a16="http://schemas.microsoft.com/office/drawing/2014/main" id="{66A404F8-B980-033D-0D4A-2DF166639A6A}"/>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0" y="-6350"/>
            <a:ext cx="9136063"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Grafik 10" descr="Innenseite ohne Schriftzug.png">
            <a:extLst>
              <a:ext uri="{FF2B5EF4-FFF2-40B4-BE49-F238E27FC236}">
                <a16:creationId xmlns:a16="http://schemas.microsoft.com/office/drawing/2014/main" id="{6BB7B0BD-2A1B-4580-DD92-2181C904D913}"/>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hidden">
          <a:xfrm>
            <a:off x="0" y="-6350"/>
            <a:ext cx="9136063"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77A83328-435F-39D6-D01E-4F7534FB3BE3}"/>
              </a:ext>
            </a:extLst>
          </p:cNvPr>
          <p:cNvSpPr>
            <a:spLocks noGrp="1" noChangeArrowheads="1"/>
          </p:cNvSpPr>
          <p:nvPr>
            <p:ph type="title"/>
          </p:nvPr>
        </p:nvSpPr>
        <p:spPr bwMode="auto">
          <a:xfrm>
            <a:off x="827088" y="15573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Klicken Sie, um das Titelformat</a:t>
            </a:r>
            <a:br>
              <a:rPr lang="de-DE" altLang="de-DE"/>
            </a:br>
            <a:r>
              <a:rPr lang="de-DE" altLang="de-DE"/>
              <a:t>zu bearbeiten</a:t>
            </a:r>
          </a:p>
        </p:txBody>
      </p:sp>
      <p:sp>
        <p:nvSpPr>
          <p:cNvPr id="1029" name="Rectangle 3">
            <a:extLst>
              <a:ext uri="{FF2B5EF4-FFF2-40B4-BE49-F238E27FC236}">
                <a16:creationId xmlns:a16="http://schemas.microsoft.com/office/drawing/2014/main" id="{F459ED20-3AC3-6760-CD90-DB1674B0712C}"/>
              </a:ext>
            </a:extLst>
          </p:cNvPr>
          <p:cNvSpPr>
            <a:spLocks noGrp="1" noChangeArrowheads="1"/>
          </p:cNvSpPr>
          <p:nvPr>
            <p:ph type="body" idx="1"/>
          </p:nvPr>
        </p:nvSpPr>
        <p:spPr bwMode="auto">
          <a:xfrm>
            <a:off x="827088" y="2997200"/>
            <a:ext cx="74676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dirty="0"/>
              <a:t>Klicken Sie, um die Formate des Vorlagentextes zu bearbeiten</a:t>
            </a:r>
          </a:p>
          <a:p>
            <a:pPr lvl="1"/>
            <a:r>
              <a:rPr lang="de-DE" altLang="de-DE" dirty="0"/>
              <a:t>Zweite Ebene</a:t>
            </a:r>
          </a:p>
          <a:p>
            <a:pPr lvl="2"/>
            <a:r>
              <a:rPr lang="de-DE" altLang="de-DE" dirty="0"/>
              <a:t>Dritte Ebene</a:t>
            </a:r>
          </a:p>
          <a:p>
            <a:pPr lvl="3"/>
            <a:r>
              <a:rPr lang="de-DE" altLang="de-DE" dirty="0"/>
              <a:t>Vierte Ebene</a:t>
            </a:r>
          </a:p>
          <a:p>
            <a:pPr lvl="4"/>
            <a:r>
              <a:rPr lang="de-DE" altLang="de-DE" dirty="0"/>
              <a:t>Fünfte </a:t>
            </a:r>
            <a:r>
              <a:rPr lang="de-DE" altLang="de-DE" dirty="0" smtClean="0"/>
              <a:t>Ebene</a:t>
            </a:r>
            <a:endParaRPr lang="de-DE" altLang="de-DE" dirty="0"/>
          </a:p>
        </p:txBody>
      </p:sp>
      <p:sp>
        <p:nvSpPr>
          <p:cNvPr id="1030" name="Rectangle 23">
            <a:extLst>
              <a:ext uri="{FF2B5EF4-FFF2-40B4-BE49-F238E27FC236}">
                <a16:creationId xmlns:a16="http://schemas.microsoft.com/office/drawing/2014/main" id="{D901BCFF-521A-776C-4C92-87882A3127F8}"/>
              </a:ext>
            </a:extLst>
          </p:cNvPr>
          <p:cNvSpPr>
            <a:spLocks noChangeArrowheads="1"/>
          </p:cNvSpPr>
          <p:nvPr/>
        </p:nvSpPr>
        <p:spPr bwMode="auto">
          <a:xfrm>
            <a:off x="7924800" y="6557963"/>
            <a:ext cx="1066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r" eaLnBrk="1" hangingPunct="1"/>
            <a:r>
              <a:rPr lang="de-DE" altLang="de-DE" sz="900">
                <a:solidFill>
                  <a:srgbClr val="00407A"/>
                </a:solidFill>
                <a:latin typeface="Arial" panose="020B0604020202020204" pitchFamily="34" charset="0"/>
              </a:rPr>
              <a:t>S. </a:t>
            </a:r>
            <a:fld id="{7098F562-1192-2B45-A8C6-FA63E770D9BA}" type="slidenum">
              <a:rPr lang="de-DE" altLang="de-DE" sz="900">
                <a:solidFill>
                  <a:srgbClr val="00407A"/>
                </a:solidFill>
                <a:latin typeface="Arial" panose="020B0604020202020204" pitchFamily="34" charset="0"/>
              </a:rPr>
              <a:pPr algn="r" eaLnBrk="1" hangingPunct="1"/>
              <a:t>‹Nr.›</a:t>
            </a:fld>
            <a:endParaRPr lang="de-DE" altLang="de-DE" sz="900">
              <a:solidFill>
                <a:srgbClr val="00407A"/>
              </a:solidFill>
              <a:latin typeface="Arial" panose="020B0604020202020204" pitchFamily="34" charset="0"/>
            </a:endParaRPr>
          </a:p>
        </p:txBody>
      </p:sp>
      <p:sp>
        <p:nvSpPr>
          <p:cNvPr id="1031" name="Rectangle 23">
            <a:extLst>
              <a:ext uri="{FF2B5EF4-FFF2-40B4-BE49-F238E27FC236}">
                <a16:creationId xmlns:a16="http://schemas.microsoft.com/office/drawing/2014/main" id="{AE62E047-368F-2DCB-9F9B-7B8472377924}"/>
              </a:ext>
            </a:extLst>
          </p:cNvPr>
          <p:cNvSpPr>
            <a:spLocks noChangeArrowheads="1"/>
          </p:cNvSpPr>
          <p:nvPr userDrawn="1"/>
        </p:nvSpPr>
        <p:spPr bwMode="auto">
          <a:xfrm>
            <a:off x="152400" y="6557963"/>
            <a:ext cx="7543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de-DE" altLang="de-DE" sz="900" dirty="0" smtClean="0">
                <a:solidFill>
                  <a:srgbClr val="00407A"/>
                </a:solidFill>
                <a:latin typeface="Arial" panose="020B0604020202020204" pitchFamily="34" charset="0"/>
              </a:rPr>
              <a:t>New Student Orientation Events WIAI | Central Student Advisory Services | Dr. Katharina Kanitz</a:t>
            </a:r>
            <a:endParaRPr lang="de-DE" altLang="de-DE" sz="900" dirty="0">
              <a:solidFill>
                <a:srgbClr val="00407A"/>
              </a:solidFill>
              <a:latin typeface="Arial" panose="020B0604020202020204" pitchFamily="34" charset="0"/>
            </a:endParaRPr>
          </a:p>
        </p:txBody>
      </p:sp>
      <p:cxnSp>
        <p:nvCxnSpPr>
          <p:cNvPr id="15" name="Gerade Verbindung 14">
            <a:extLst>
              <a:ext uri="{FF2B5EF4-FFF2-40B4-BE49-F238E27FC236}">
                <a16:creationId xmlns:a16="http://schemas.microsoft.com/office/drawing/2014/main" id="{3CC3DD5B-278A-5791-BF02-15563948A5A8}"/>
              </a:ext>
            </a:extLst>
          </p:cNvPr>
          <p:cNvCxnSpPr/>
          <p:nvPr/>
        </p:nvCxnSpPr>
        <p:spPr>
          <a:xfrm>
            <a:off x="250825" y="6524625"/>
            <a:ext cx="8642350" cy="0"/>
          </a:xfrm>
          <a:prstGeom prst="line">
            <a:avLst/>
          </a:prstGeom>
          <a:ln>
            <a:solidFill>
              <a:srgbClr val="2C5884"/>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p:titleStyle>
    <p:bodyStyle>
      <a:lvl1pPr marL="342900" indent="-342900" algn="l" rtl="0" eaLnBrk="1" fontAlgn="base" hangingPunct="1">
        <a:spcBef>
          <a:spcPct val="20000"/>
        </a:spcBef>
        <a:spcAft>
          <a:spcPct val="0"/>
        </a:spcAft>
        <a:buChar char="•"/>
        <a:defRPr sz="2200">
          <a:solidFill>
            <a:schemeClr val="tx1"/>
          </a:solidFill>
          <a:latin typeface="Arial" charset="0"/>
          <a:ea typeface="+mn-ea"/>
          <a:cs typeface="+mn-cs"/>
        </a:defRPr>
      </a:lvl1pPr>
      <a:lvl2pPr marL="742950" indent="-285750" algn="l" rtl="0" eaLnBrk="1" fontAlgn="base" hangingPunct="1">
        <a:spcBef>
          <a:spcPct val="20000"/>
        </a:spcBef>
        <a:spcAft>
          <a:spcPct val="0"/>
        </a:spcAft>
        <a:buChar char="•"/>
        <a:defRPr sz="2000">
          <a:solidFill>
            <a:schemeClr val="tx1"/>
          </a:solidFill>
          <a:latin typeface="Arial" charset="0"/>
        </a:defRPr>
      </a:lvl2pPr>
      <a:lvl3pPr marL="1143000" indent="-228600" algn="l" rtl="0" eaLnBrk="1" fontAlgn="base" hangingPunct="1">
        <a:spcBef>
          <a:spcPct val="20000"/>
        </a:spcBef>
        <a:spcAft>
          <a:spcPct val="0"/>
        </a:spcAft>
        <a:buFont typeface="Wingdings" pitchFamily="2" charset="2"/>
        <a:buChar char="§"/>
        <a:defRPr>
          <a:solidFill>
            <a:schemeClr val="tx1"/>
          </a:solidFill>
          <a:latin typeface="Arial" charset="0"/>
        </a:defRPr>
      </a:lvl3pPr>
      <a:lvl4pPr marL="1600200" indent="-228600" algn="l" rtl="0" eaLnBrk="1" fontAlgn="base" hangingPunct="1">
        <a:spcBef>
          <a:spcPct val="20000"/>
        </a:spcBef>
        <a:spcAft>
          <a:spcPct val="0"/>
        </a:spcAft>
        <a:buChar char="+"/>
        <a:defRPr sz="1600">
          <a:solidFill>
            <a:schemeClr val="tx1"/>
          </a:solidFill>
          <a:latin typeface="Arial" charset="0"/>
        </a:defRPr>
      </a:lvl4pPr>
      <a:lvl5pPr marL="2057400" indent="-228600" algn="l" rtl="0" eaLnBrk="1" fontAlgn="base" hangingPunct="1">
        <a:spcBef>
          <a:spcPct val="20000"/>
        </a:spcBef>
        <a:spcAft>
          <a:spcPct val="0"/>
        </a:spcAft>
        <a:buChar char="–"/>
        <a:defRPr sz="1400">
          <a:solidFill>
            <a:schemeClr val="tx1"/>
          </a:solidFill>
          <a:latin typeface="Arial" charset="0"/>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ni-bamberg.de/studium/im-studium/beratung-fuer-studierend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a:extLst>
              <a:ext uri="{FF2B5EF4-FFF2-40B4-BE49-F238E27FC236}">
                <a16:creationId xmlns:a16="http://schemas.microsoft.com/office/drawing/2014/main" id="{8169A6E4-7C22-5F9F-7717-4A8449FF42F7}"/>
              </a:ext>
            </a:extLst>
          </p:cNvPr>
          <p:cNvSpPr>
            <a:spLocks noGrp="1" noChangeArrowheads="1"/>
          </p:cNvSpPr>
          <p:nvPr>
            <p:ph type="ctrTitle"/>
          </p:nvPr>
        </p:nvSpPr>
        <p:spPr>
          <a:xfrm>
            <a:off x="683568" y="1988840"/>
            <a:ext cx="7960370" cy="2583160"/>
          </a:xfrm>
        </p:spPr>
        <p:txBody>
          <a:bodyPr/>
          <a:lstStyle/>
          <a:p>
            <a:r>
              <a:rPr lang="de-DE" altLang="de-DE" sz="3600" dirty="0" smtClean="0">
                <a:latin typeface="Arial" panose="020B0604020202020204" pitchFamily="34" charset="0"/>
                <a:cs typeface="Arial" panose="020B0604020202020204" pitchFamily="34" charset="0"/>
              </a:rPr>
              <a:t>Central Student Advisory Service – </a:t>
            </a:r>
            <a:r>
              <a:rPr lang="de-DE" altLang="de-DE" sz="3600" dirty="0">
                <a:latin typeface="Arial" panose="020B0604020202020204" pitchFamily="34" charset="0"/>
                <a:cs typeface="Arial" panose="020B0604020202020204" pitchFamily="34" charset="0"/>
              </a:rPr>
              <a:t/>
            </a:r>
            <a:br>
              <a:rPr lang="de-DE" altLang="de-DE" sz="3600" dirty="0">
                <a:latin typeface="Arial" panose="020B0604020202020204" pitchFamily="34" charset="0"/>
                <a:cs typeface="Arial" panose="020B0604020202020204" pitchFamily="34" charset="0"/>
              </a:rPr>
            </a:br>
            <a:r>
              <a:rPr lang="de-DE" altLang="de-DE" sz="3600" dirty="0">
                <a:latin typeface="Arial" panose="020B0604020202020204" pitchFamily="34" charset="0"/>
                <a:cs typeface="Arial" panose="020B0604020202020204" pitchFamily="34" charset="0"/>
              </a:rPr>
              <a:t/>
            </a:r>
            <a:br>
              <a:rPr lang="de-DE" altLang="de-DE" sz="3600" dirty="0">
                <a:latin typeface="Arial" panose="020B0604020202020204" pitchFamily="34" charset="0"/>
                <a:cs typeface="Arial" panose="020B0604020202020204" pitchFamily="34" charset="0"/>
              </a:rPr>
            </a:br>
            <a:r>
              <a:rPr lang="en-US" dirty="0"/>
              <a:t>Support and Advisory Services for </a:t>
            </a:r>
            <a:r>
              <a:rPr lang="en-US" i="1" dirty="0"/>
              <a:t>Students</a:t>
            </a:r>
            <a:endParaRPr lang="en-US" dirty="0"/>
          </a:p>
        </p:txBody>
      </p:sp>
      <p:sp>
        <p:nvSpPr>
          <p:cNvPr id="7" name="Rectangle 3">
            <a:extLst>
              <a:ext uri="{FF2B5EF4-FFF2-40B4-BE49-F238E27FC236}">
                <a16:creationId xmlns:a16="http://schemas.microsoft.com/office/drawing/2014/main" id="{0B2F654A-5343-6AEB-57B7-B2A4794C4B89}"/>
              </a:ext>
            </a:extLst>
          </p:cNvPr>
          <p:cNvSpPr txBox="1">
            <a:spLocks noChangeArrowheads="1"/>
          </p:cNvSpPr>
          <p:nvPr/>
        </p:nvSpPr>
        <p:spPr bwMode="auto">
          <a:xfrm>
            <a:off x="827584" y="5661248"/>
            <a:ext cx="604867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1" fontAlgn="base" hangingPunct="1">
              <a:spcBef>
                <a:spcPct val="20000"/>
              </a:spcBef>
              <a:spcAft>
                <a:spcPct val="0"/>
              </a:spcAft>
              <a:buNone/>
              <a:defRPr sz="2200">
                <a:solidFill>
                  <a:schemeClr val="tx1"/>
                </a:solidFill>
                <a:latin typeface="Arial" charset="0"/>
                <a:ea typeface="+mn-ea"/>
                <a:cs typeface="+mn-cs"/>
              </a:defRPr>
            </a:lvl1pPr>
            <a:lvl2pPr marL="457200" indent="0" algn="ctr" rtl="0" eaLnBrk="1" fontAlgn="base" hangingPunct="1">
              <a:spcBef>
                <a:spcPct val="20000"/>
              </a:spcBef>
              <a:spcAft>
                <a:spcPct val="0"/>
              </a:spcAft>
              <a:buNone/>
              <a:defRPr sz="2000">
                <a:solidFill>
                  <a:schemeClr val="tx1"/>
                </a:solidFill>
                <a:latin typeface="Arial" charset="0"/>
              </a:defRPr>
            </a:lvl2pPr>
            <a:lvl3pPr marL="914400" indent="0" algn="ctr" rtl="0" eaLnBrk="1" fontAlgn="base" hangingPunct="1">
              <a:spcBef>
                <a:spcPct val="20000"/>
              </a:spcBef>
              <a:spcAft>
                <a:spcPct val="0"/>
              </a:spcAft>
              <a:buFont typeface="Wingdings" pitchFamily="2" charset="2"/>
              <a:buNone/>
              <a:defRPr>
                <a:solidFill>
                  <a:schemeClr val="tx1"/>
                </a:solidFill>
                <a:latin typeface="Arial" charset="0"/>
              </a:defRPr>
            </a:lvl3pPr>
            <a:lvl4pPr marL="1371600" indent="0" algn="ctr" rtl="0" eaLnBrk="1" fontAlgn="base" hangingPunct="1">
              <a:spcBef>
                <a:spcPct val="20000"/>
              </a:spcBef>
              <a:spcAft>
                <a:spcPct val="0"/>
              </a:spcAft>
              <a:buNone/>
              <a:defRPr sz="1600">
                <a:solidFill>
                  <a:schemeClr val="tx1"/>
                </a:solidFill>
                <a:latin typeface="Arial" charset="0"/>
              </a:defRPr>
            </a:lvl4pPr>
            <a:lvl5pPr marL="1828800" indent="0" algn="ctr" rtl="0" eaLnBrk="1" fontAlgn="base" hangingPunct="1">
              <a:spcBef>
                <a:spcPct val="20000"/>
              </a:spcBef>
              <a:spcAft>
                <a:spcPct val="0"/>
              </a:spcAft>
              <a:buNone/>
              <a:defRPr sz="1400">
                <a:solidFill>
                  <a:schemeClr val="tx1"/>
                </a:solidFill>
                <a:latin typeface="Arial" charset="0"/>
              </a:defRPr>
            </a:lvl5pPr>
            <a:lvl6pPr marL="2286000" indent="0" algn="ctr" rtl="0" eaLnBrk="1" fontAlgn="base" hangingPunct="1">
              <a:spcBef>
                <a:spcPct val="20000"/>
              </a:spcBef>
              <a:spcAft>
                <a:spcPct val="0"/>
              </a:spcAft>
              <a:buNone/>
              <a:defRPr sz="1400">
                <a:solidFill>
                  <a:schemeClr val="tx1"/>
                </a:solidFill>
                <a:latin typeface="+mn-lt"/>
              </a:defRPr>
            </a:lvl6pPr>
            <a:lvl7pPr marL="2743200" indent="0" algn="ctr" rtl="0" eaLnBrk="1" fontAlgn="base" hangingPunct="1">
              <a:spcBef>
                <a:spcPct val="20000"/>
              </a:spcBef>
              <a:spcAft>
                <a:spcPct val="0"/>
              </a:spcAft>
              <a:buNone/>
              <a:defRPr sz="1400">
                <a:solidFill>
                  <a:schemeClr val="tx1"/>
                </a:solidFill>
                <a:latin typeface="+mn-lt"/>
              </a:defRPr>
            </a:lvl7pPr>
            <a:lvl8pPr marL="3200400" indent="0" algn="ctr" rtl="0" eaLnBrk="1" fontAlgn="base" hangingPunct="1">
              <a:spcBef>
                <a:spcPct val="20000"/>
              </a:spcBef>
              <a:spcAft>
                <a:spcPct val="0"/>
              </a:spcAft>
              <a:buNone/>
              <a:defRPr sz="1400">
                <a:solidFill>
                  <a:schemeClr val="tx1"/>
                </a:solidFill>
                <a:latin typeface="+mn-lt"/>
              </a:defRPr>
            </a:lvl8pPr>
            <a:lvl9pPr marL="3657600" indent="0" algn="ctr" rtl="0" eaLnBrk="1" fontAlgn="base" hangingPunct="1">
              <a:spcBef>
                <a:spcPct val="20000"/>
              </a:spcBef>
              <a:spcAft>
                <a:spcPct val="0"/>
              </a:spcAft>
              <a:buNone/>
              <a:defRPr sz="1400">
                <a:solidFill>
                  <a:schemeClr val="tx1"/>
                </a:solidFill>
                <a:latin typeface="+mn-lt"/>
              </a:defRPr>
            </a:lvl9pPr>
          </a:lstStyle>
          <a:p>
            <a:pPr algn="l"/>
            <a:r>
              <a:rPr lang="de-DE" altLang="de-DE" sz="1800" kern="0" dirty="0">
                <a:solidFill>
                  <a:srgbClr val="00407A"/>
                </a:solidFill>
                <a:latin typeface="Arial" panose="020B0604020202020204" pitchFamily="34" charset="0"/>
                <a:cs typeface="Arial" panose="020B0604020202020204" pitchFamily="34" charset="0"/>
              </a:rPr>
              <a:t>Central Student Advisory </a:t>
            </a:r>
            <a:r>
              <a:rPr lang="de-DE" altLang="de-DE" sz="1800" kern="0" dirty="0" smtClean="0">
                <a:solidFill>
                  <a:srgbClr val="00407A"/>
                </a:solidFill>
                <a:latin typeface="Arial" panose="020B0604020202020204" pitchFamily="34" charset="0"/>
                <a:cs typeface="Arial" panose="020B0604020202020204" pitchFamily="34" charset="0"/>
              </a:rPr>
              <a:t>Services – </a:t>
            </a:r>
            <a:r>
              <a:rPr lang="de-DE" altLang="de-DE" sz="1800" kern="0" dirty="0">
                <a:solidFill>
                  <a:srgbClr val="00407A"/>
                </a:solidFill>
                <a:latin typeface="Arial" panose="020B0604020202020204" pitchFamily="34" charset="0"/>
                <a:cs typeface="Arial" panose="020B0604020202020204" pitchFamily="34" charset="0"/>
              </a:rPr>
              <a:t>Dr. </a:t>
            </a:r>
            <a:r>
              <a:rPr lang="de-DE" altLang="de-DE" sz="1800" kern="0" dirty="0" smtClean="0">
                <a:solidFill>
                  <a:srgbClr val="00407A"/>
                </a:solidFill>
                <a:latin typeface="Arial" panose="020B0604020202020204" pitchFamily="34" charset="0"/>
                <a:cs typeface="Arial" panose="020B0604020202020204" pitchFamily="34" charset="0"/>
              </a:rPr>
              <a:t>Katharina Kanitz</a:t>
            </a:r>
            <a:endParaRPr lang="de-DE" altLang="de-DE" sz="1800" kern="0" dirty="0">
              <a:solidFill>
                <a:srgbClr val="0040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68498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763688"/>
            <a:ext cx="7467600" cy="4473624"/>
          </a:xfrm>
        </p:spPr>
        <p:txBody>
          <a:bodyPr/>
          <a:lstStyle/>
          <a:p>
            <a:pPr>
              <a:lnSpc>
                <a:spcPct val="150000"/>
              </a:lnSpc>
              <a:defRPr/>
            </a:pPr>
            <a:r>
              <a:rPr lang="en-US" sz="2000" dirty="0">
                <a:latin typeface="UB Scala Sans" panose="02000503050000020003" pitchFamily="2" charset="0"/>
              </a:rPr>
              <a:t>You can consult the staff of the Central Student Advisory Services as your first point of contact for all study-related questions and </a:t>
            </a:r>
            <a:r>
              <a:rPr lang="en-US" sz="2000" dirty="0" smtClean="0">
                <a:latin typeface="UB Scala Sans" panose="02000503050000020003" pitchFamily="2" charset="0"/>
              </a:rPr>
              <a:t>problems</a:t>
            </a:r>
          </a:p>
          <a:p>
            <a:pPr>
              <a:lnSpc>
                <a:spcPct val="150000"/>
              </a:lnSpc>
              <a:defRPr/>
            </a:pPr>
            <a:endParaRPr lang="en-US" sz="2000" dirty="0" smtClean="0">
              <a:latin typeface="UB Scala Sans" panose="02000503050000020003" pitchFamily="2" charset="0"/>
            </a:endParaRPr>
          </a:p>
          <a:p>
            <a:pPr>
              <a:lnSpc>
                <a:spcPct val="150000"/>
              </a:lnSpc>
              <a:defRPr/>
            </a:pPr>
            <a:r>
              <a:rPr lang="en-US" sz="2000" dirty="0">
                <a:latin typeface="UB Scala Sans" panose="02000503050000020003" pitchFamily="2" charset="0"/>
              </a:rPr>
              <a:t>With your consent, they will refer you to the appropriate service offices and contact persons as </a:t>
            </a:r>
            <a:r>
              <a:rPr lang="en-US" sz="2000" dirty="0" smtClean="0">
                <a:latin typeface="UB Scala Sans" panose="02000503050000020003" pitchFamily="2" charset="0"/>
              </a:rPr>
              <a:t>needed</a:t>
            </a:r>
          </a:p>
          <a:p>
            <a:pPr>
              <a:lnSpc>
                <a:spcPct val="150000"/>
              </a:lnSpc>
              <a:defRPr/>
            </a:pPr>
            <a:endParaRPr lang="en-US" sz="2000" dirty="0">
              <a:latin typeface="UB Scala Sans" panose="02000503050000020003" pitchFamily="2" charset="0"/>
            </a:endParaRPr>
          </a:p>
          <a:p>
            <a:pPr>
              <a:lnSpc>
                <a:spcPct val="150000"/>
              </a:lnSpc>
              <a:defRPr/>
            </a:pPr>
            <a:r>
              <a:rPr lang="de-DE" altLang="de-DE" sz="2000" dirty="0" smtClean="0">
                <a:latin typeface="UB Scala Sans" panose="02000503050000020003" pitchFamily="2" charset="0"/>
              </a:rPr>
              <a:t>The </a:t>
            </a:r>
            <a:r>
              <a:rPr lang="de-DE" altLang="de-DE" sz="2000" dirty="0" err="1" smtClean="0">
                <a:latin typeface="UB Scala Sans" panose="02000503050000020003" pitchFamily="2" charset="0"/>
              </a:rPr>
              <a:t>advice</a:t>
            </a:r>
            <a:r>
              <a:rPr lang="de-DE" altLang="de-DE" sz="2000" dirty="0" smtClean="0">
                <a:latin typeface="UB Scala Sans" panose="02000503050000020003" pitchFamily="2" charset="0"/>
              </a:rPr>
              <a:t> ist neutral, </a:t>
            </a:r>
            <a:r>
              <a:rPr lang="de-DE" altLang="de-DE" sz="2000" dirty="0" err="1" smtClean="0">
                <a:latin typeface="UB Scala Sans" panose="02000503050000020003" pitchFamily="2" charset="0"/>
              </a:rPr>
              <a:t>confidential</a:t>
            </a:r>
            <a:r>
              <a:rPr lang="de-DE" altLang="de-DE" sz="2000" dirty="0" smtClean="0">
                <a:latin typeface="UB Scala Sans" panose="02000503050000020003" pitchFamily="2" charset="0"/>
              </a:rPr>
              <a:t> an </a:t>
            </a:r>
            <a:r>
              <a:rPr lang="de-DE" altLang="de-DE" sz="2000" dirty="0" err="1" smtClean="0">
                <a:latin typeface="UB Scala Sans" panose="02000503050000020003" pitchFamily="2" charset="0"/>
              </a:rPr>
              <a:t>free</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of</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charge</a:t>
            </a:r>
            <a:endParaRPr lang="de-DE" altLang="de-DE" sz="2000" dirty="0" smtClean="0">
              <a:latin typeface="UB Scala Sans" panose="02000503050000020003" pitchFamily="2" charset="0"/>
            </a:endParaRPr>
          </a:p>
        </p:txBody>
      </p:sp>
      <p:sp>
        <p:nvSpPr>
          <p:cNvPr id="3" name="Titel 1">
            <a:extLst>
              <a:ext uri="{FF2B5EF4-FFF2-40B4-BE49-F238E27FC236}">
                <a16:creationId xmlns:a16="http://schemas.microsoft.com/office/drawing/2014/main" id="{75AE35F5-3CC6-AE3F-D58A-B0E6FD14A573}"/>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de-DE" altLang="de-DE" dirty="0">
                <a:latin typeface="Arial" panose="020B0604020202020204" pitchFamily="34" charset="0"/>
                <a:cs typeface="Arial" panose="020B0604020202020204" pitchFamily="34" charset="0"/>
              </a:rPr>
              <a:t>Central Student Advisory Services</a:t>
            </a:r>
            <a:endParaRPr lang="de-DE" altLang="de-DE" kern="0" dirty="0">
              <a:latin typeface="Arial" panose="020B0604020202020204" pitchFamily="34" charset="0"/>
            </a:endParaRPr>
          </a:p>
        </p:txBody>
      </p:sp>
    </p:spTree>
    <p:extLst>
      <p:ext uri="{BB962C8B-B14F-4D97-AF65-F5344CB8AC3E}">
        <p14:creationId xmlns:p14="http://schemas.microsoft.com/office/powerpoint/2010/main" val="1625680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556792"/>
            <a:ext cx="7467600" cy="4154785"/>
          </a:xfrm>
        </p:spPr>
        <p:txBody>
          <a:bodyPr/>
          <a:lstStyle/>
          <a:p>
            <a:pPr>
              <a:lnSpc>
                <a:spcPct val="150000"/>
              </a:lnSpc>
              <a:defRPr/>
            </a:pPr>
            <a:r>
              <a:rPr lang="de-DE" altLang="de-DE" sz="2000" b="1" dirty="0" err="1" smtClean="0">
                <a:latin typeface="UB Scala Sans" panose="02000503050000020003" pitchFamily="2" charset="0"/>
              </a:rPr>
              <a:t>Subject</a:t>
            </a:r>
            <a:r>
              <a:rPr lang="de-DE" altLang="de-DE" sz="2000" b="1" dirty="0" smtClean="0">
                <a:latin typeface="UB Scala Sans" panose="02000503050000020003" pitchFamily="2" charset="0"/>
              </a:rPr>
              <a:t> Advisory Service </a:t>
            </a:r>
            <a:r>
              <a:rPr lang="en-US" sz="2000" dirty="0">
                <a:latin typeface="UB Scala Sans" panose="02000503050000020003" pitchFamily="2" charset="0"/>
              </a:rPr>
              <a:t>is responsible for answering questions concerning degree </a:t>
            </a:r>
            <a:r>
              <a:rPr lang="en-US" sz="2000" dirty="0" err="1">
                <a:latin typeface="UB Scala Sans" panose="02000503050000020003" pitchFamily="2" charset="0"/>
              </a:rPr>
              <a:t>programme</a:t>
            </a:r>
            <a:r>
              <a:rPr lang="en-US" sz="2000" dirty="0">
                <a:latin typeface="UB Scala Sans" panose="02000503050000020003" pitchFamily="2" charset="0"/>
              </a:rPr>
              <a:t> selection and issues arising during the course of a student’s </a:t>
            </a:r>
            <a:r>
              <a:rPr lang="en-US" sz="2000" dirty="0" smtClean="0">
                <a:latin typeface="UB Scala Sans" panose="02000503050000020003" pitchFamily="2" charset="0"/>
              </a:rPr>
              <a:t>studies</a:t>
            </a:r>
          </a:p>
          <a:p>
            <a:pPr>
              <a:lnSpc>
                <a:spcPct val="150000"/>
              </a:lnSpc>
              <a:defRPr/>
            </a:pPr>
            <a:endParaRPr lang="en-US" sz="2000" dirty="0" smtClean="0">
              <a:latin typeface="UB Scala Sans" panose="02000503050000020003" pitchFamily="2" charset="0"/>
            </a:endParaRPr>
          </a:p>
          <a:p>
            <a:pPr>
              <a:lnSpc>
                <a:spcPct val="150000"/>
              </a:lnSpc>
              <a:defRPr/>
            </a:pPr>
            <a:r>
              <a:rPr lang="de-DE" altLang="de-DE" sz="2000" b="1" dirty="0" err="1" smtClean="0">
                <a:latin typeface="UB Scala Sans" panose="02000503050000020003" pitchFamily="2" charset="0"/>
              </a:rPr>
              <a:t>Teachers</a:t>
            </a:r>
            <a:r>
              <a:rPr lang="de-DE" altLang="de-DE" sz="2000" b="1" dirty="0" smtClean="0">
                <a:latin typeface="UB Scala Sans" panose="02000503050000020003" pitchFamily="2" charset="0"/>
              </a:rPr>
              <a:t> </a:t>
            </a:r>
            <a:r>
              <a:rPr lang="de-DE" altLang="de-DE" sz="2000" dirty="0" err="1" smtClean="0">
                <a:latin typeface="UB Scala Sans" panose="02000503050000020003" pitchFamily="2" charset="0"/>
              </a:rPr>
              <a:t>is</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the</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contact</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person</a:t>
            </a:r>
            <a:r>
              <a:rPr lang="de-DE" altLang="de-DE" sz="2000" dirty="0" smtClean="0">
                <a:latin typeface="UB Scala Sans" panose="02000503050000020003" pitchFamily="2" charset="0"/>
              </a:rPr>
              <a:t> für </a:t>
            </a:r>
            <a:r>
              <a:rPr lang="de-DE" altLang="de-DE" sz="2000" dirty="0" err="1" smtClean="0">
                <a:latin typeface="UB Scala Sans" panose="02000503050000020003" pitchFamily="2" charset="0"/>
              </a:rPr>
              <a:t>questions</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about</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the</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course</a:t>
            </a:r>
            <a:endParaRPr lang="de-DE" altLang="de-DE" sz="2000" dirty="0" smtClean="0">
              <a:latin typeface="UB Scala Sans" panose="02000503050000020003" pitchFamily="2" charset="0"/>
            </a:endParaRPr>
          </a:p>
          <a:p>
            <a:pPr>
              <a:lnSpc>
                <a:spcPct val="150000"/>
              </a:lnSpc>
              <a:defRPr/>
            </a:pPr>
            <a:endParaRPr lang="de-DE" altLang="de-DE" sz="2000" dirty="0">
              <a:latin typeface="UB Scala Sans" panose="02000503050000020003" pitchFamily="2" charset="0"/>
            </a:endParaRPr>
          </a:p>
          <a:p>
            <a:pPr>
              <a:lnSpc>
                <a:spcPct val="150000"/>
              </a:lnSpc>
              <a:defRPr/>
            </a:pPr>
            <a:r>
              <a:rPr lang="de-DE" altLang="de-DE" sz="2000" b="1" dirty="0" err="1" smtClean="0">
                <a:latin typeface="UB Scala Sans" panose="02000503050000020003" pitchFamily="2" charset="0"/>
              </a:rPr>
              <a:t>Examination</a:t>
            </a:r>
            <a:r>
              <a:rPr lang="de-DE" altLang="de-DE" sz="2000" b="1" dirty="0" smtClean="0">
                <a:latin typeface="UB Scala Sans" panose="02000503050000020003" pitchFamily="2" charset="0"/>
              </a:rPr>
              <a:t> Board </a:t>
            </a:r>
            <a:r>
              <a:rPr lang="en-US" sz="2000" dirty="0">
                <a:latin typeface="UB Scala Sans" panose="02000503050000020003" pitchFamily="2" charset="0"/>
              </a:rPr>
              <a:t>is your first resource for specific matters pertaining to choosing a degree </a:t>
            </a:r>
            <a:r>
              <a:rPr lang="en-US" sz="2000" dirty="0" err="1">
                <a:latin typeface="UB Scala Sans" panose="02000503050000020003" pitchFamily="2" charset="0"/>
              </a:rPr>
              <a:t>programme</a:t>
            </a:r>
            <a:r>
              <a:rPr lang="en-US" sz="2000" dirty="0">
                <a:latin typeface="UB Scala Sans" panose="02000503050000020003" pitchFamily="2" charset="0"/>
              </a:rPr>
              <a:t>, and for questions concerning specialization within an academic field, examination and study </a:t>
            </a:r>
            <a:r>
              <a:rPr lang="en-US" sz="2000" dirty="0" smtClean="0">
                <a:latin typeface="UB Scala Sans" panose="02000503050000020003" pitchFamily="2" charset="0"/>
              </a:rPr>
              <a:t>regulations.</a:t>
            </a:r>
            <a:endParaRPr lang="de-DE" altLang="de-DE" sz="2000" dirty="0">
              <a:latin typeface="UB Scala Sans" panose="02000503050000020003" pitchFamily="2" charset="0"/>
            </a:endParaRPr>
          </a:p>
        </p:txBody>
      </p:sp>
      <p:sp>
        <p:nvSpPr>
          <p:cNvPr id="3" name="Titel 1">
            <a:extLst>
              <a:ext uri="{FF2B5EF4-FFF2-40B4-BE49-F238E27FC236}">
                <a16:creationId xmlns:a16="http://schemas.microsoft.com/office/drawing/2014/main" id="{75AE35F5-3CC6-AE3F-D58A-B0E6FD14A573}"/>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de-DE" altLang="de-DE" kern="0" dirty="0" smtClean="0">
                <a:latin typeface="Arial" panose="020B0604020202020204" pitchFamily="34" charset="0"/>
              </a:rPr>
              <a:t>Other Advisory Service </a:t>
            </a:r>
            <a:r>
              <a:rPr lang="de-DE" altLang="de-DE" kern="0" dirty="0" err="1" smtClean="0">
                <a:latin typeface="Arial" panose="020B0604020202020204" pitchFamily="34" charset="0"/>
              </a:rPr>
              <a:t>for</a:t>
            </a:r>
            <a:r>
              <a:rPr lang="de-DE" altLang="de-DE" kern="0" dirty="0" smtClean="0">
                <a:latin typeface="Arial" panose="020B0604020202020204" pitchFamily="34" charset="0"/>
              </a:rPr>
              <a:t> </a:t>
            </a:r>
            <a:r>
              <a:rPr lang="de-DE" altLang="de-DE" kern="0" dirty="0" err="1" smtClean="0">
                <a:latin typeface="Arial" panose="020B0604020202020204" pitchFamily="34" charset="0"/>
              </a:rPr>
              <a:t>Students</a:t>
            </a:r>
            <a:endParaRPr lang="de-DE" altLang="de-DE" kern="0" dirty="0">
              <a:latin typeface="Arial" panose="020B0604020202020204" pitchFamily="34" charset="0"/>
            </a:endParaRPr>
          </a:p>
        </p:txBody>
      </p:sp>
    </p:spTree>
    <p:extLst>
      <p:ext uri="{BB962C8B-B14F-4D97-AF65-F5344CB8AC3E}">
        <p14:creationId xmlns:p14="http://schemas.microsoft.com/office/powerpoint/2010/main" val="3119267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628800"/>
            <a:ext cx="7467600" cy="4154785"/>
          </a:xfrm>
        </p:spPr>
        <p:txBody>
          <a:bodyPr/>
          <a:lstStyle/>
          <a:p>
            <a:pPr>
              <a:lnSpc>
                <a:spcPct val="150000"/>
              </a:lnSpc>
              <a:defRPr/>
            </a:pPr>
            <a:r>
              <a:rPr lang="de-DE" altLang="de-DE" sz="2000" b="1" dirty="0">
                <a:latin typeface="UB Scala Sans" panose="02000503050000020003" pitchFamily="2" charset="0"/>
              </a:rPr>
              <a:t>International Office </a:t>
            </a:r>
            <a:r>
              <a:rPr lang="en-US" sz="2000" dirty="0">
                <a:latin typeface="UB Scala Sans" panose="02000503050000020003" pitchFamily="2" charset="0"/>
              </a:rPr>
              <a:t>is the central contact point for all international students in Bamberg, and for all students from Bamberg who aspire to study abroad</a:t>
            </a:r>
            <a:endParaRPr lang="de-DE" altLang="de-DE" sz="2000" dirty="0">
              <a:latin typeface="UB Scala Sans" panose="02000503050000020003" pitchFamily="2" charset="0"/>
            </a:endParaRPr>
          </a:p>
          <a:p>
            <a:pPr>
              <a:lnSpc>
                <a:spcPct val="150000"/>
              </a:lnSpc>
              <a:defRPr/>
            </a:pPr>
            <a:r>
              <a:rPr lang="de-DE" sz="2000" b="1" dirty="0">
                <a:latin typeface="UB Scala Sans" panose="02000503050000020003" pitchFamily="2" charset="0"/>
              </a:rPr>
              <a:t>The Language </a:t>
            </a:r>
            <a:r>
              <a:rPr lang="de-DE" sz="2000" b="1" dirty="0" err="1" smtClean="0">
                <a:latin typeface="UB Scala Sans" panose="02000503050000020003" pitchFamily="2" charset="0"/>
              </a:rPr>
              <a:t>Centre</a:t>
            </a:r>
            <a:r>
              <a:rPr lang="de-DE" sz="2000" b="1" dirty="0" smtClean="0">
                <a:latin typeface="UB Scala Sans" panose="02000503050000020003" pitchFamily="2" charset="0"/>
              </a:rPr>
              <a:t> </a:t>
            </a:r>
            <a:r>
              <a:rPr lang="en-US" sz="2000" dirty="0">
                <a:latin typeface="UB Scala Sans" panose="02000503050000020003" pitchFamily="2" charset="0"/>
              </a:rPr>
              <a:t>offers courses in a range of languages, which are generally free of charge for students of the University. Courses may be part of existing degree </a:t>
            </a:r>
            <a:r>
              <a:rPr lang="en-US" sz="2000" dirty="0" err="1" smtClean="0">
                <a:latin typeface="UB Scala Sans" panose="02000503050000020003" pitchFamily="2" charset="0"/>
              </a:rPr>
              <a:t>programes</a:t>
            </a:r>
            <a:r>
              <a:rPr lang="en-US" sz="2000" dirty="0">
                <a:latin typeface="UB Scala Sans" panose="02000503050000020003" pitchFamily="2" charset="0"/>
              </a:rPr>
              <a:t>, or may be open to students from any </a:t>
            </a:r>
            <a:r>
              <a:rPr lang="en-US" sz="2000" dirty="0" err="1" smtClean="0">
                <a:latin typeface="UB Scala Sans" panose="02000503050000020003" pitchFamily="2" charset="0"/>
              </a:rPr>
              <a:t>programe</a:t>
            </a:r>
            <a:endParaRPr lang="de-DE" sz="2000" dirty="0">
              <a:latin typeface="UB Scala Sans" panose="02000503050000020003" pitchFamily="2" charset="0"/>
            </a:endParaRPr>
          </a:p>
          <a:p>
            <a:pPr>
              <a:lnSpc>
                <a:spcPct val="150000"/>
              </a:lnSpc>
              <a:defRPr/>
            </a:pPr>
            <a:r>
              <a:rPr lang="de-DE" altLang="de-DE" sz="2000" b="1" dirty="0" smtClean="0">
                <a:latin typeface="UB Scala Sans" panose="02000503050000020003" pitchFamily="2" charset="0"/>
              </a:rPr>
              <a:t>IT-Service </a:t>
            </a:r>
            <a:r>
              <a:rPr lang="en-US" sz="2000" dirty="0">
                <a:latin typeface="UB Scala Sans" panose="02000503050000020003" pitchFamily="2" charset="0"/>
              </a:rPr>
              <a:t>is your service partner in all matters of information technology dealing with studies, teaching, research and </a:t>
            </a:r>
            <a:r>
              <a:rPr lang="en-US" sz="2000" dirty="0" smtClean="0">
                <a:latin typeface="UB Scala Sans" panose="02000503050000020003" pitchFamily="2" charset="0"/>
              </a:rPr>
              <a:t>organization</a:t>
            </a:r>
            <a:endParaRPr lang="de-DE" altLang="de-DE" sz="2000" dirty="0">
              <a:latin typeface="UB Scala Sans" panose="02000503050000020003" pitchFamily="2" charset="0"/>
            </a:endParaRPr>
          </a:p>
        </p:txBody>
      </p:sp>
      <p:sp>
        <p:nvSpPr>
          <p:cNvPr id="3" name="Titel 1">
            <a:extLst>
              <a:ext uri="{FF2B5EF4-FFF2-40B4-BE49-F238E27FC236}">
                <a16:creationId xmlns:a16="http://schemas.microsoft.com/office/drawing/2014/main" id="{75AE35F5-3CC6-AE3F-D58A-B0E6FD14A573}"/>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de-DE" altLang="de-DE" kern="0" dirty="0">
                <a:latin typeface="Arial" panose="020B0604020202020204" pitchFamily="34" charset="0"/>
              </a:rPr>
              <a:t>Other Advisory Service </a:t>
            </a:r>
            <a:r>
              <a:rPr lang="de-DE" altLang="de-DE" kern="0" dirty="0" err="1">
                <a:latin typeface="Arial" panose="020B0604020202020204" pitchFamily="34" charset="0"/>
              </a:rPr>
              <a:t>for</a:t>
            </a:r>
            <a:r>
              <a:rPr lang="de-DE" altLang="de-DE" kern="0" dirty="0">
                <a:latin typeface="Arial" panose="020B0604020202020204" pitchFamily="34" charset="0"/>
              </a:rPr>
              <a:t> </a:t>
            </a:r>
            <a:r>
              <a:rPr lang="de-DE" altLang="de-DE" kern="0" dirty="0" err="1">
                <a:latin typeface="Arial" panose="020B0604020202020204" pitchFamily="34" charset="0"/>
              </a:rPr>
              <a:t>Students</a:t>
            </a:r>
            <a:endParaRPr lang="de-DE" altLang="de-DE" kern="0" dirty="0">
              <a:latin typeface="Arial" panose="020B0604020202020204" pitchFamily="34" charset="0"/>
            </a:endParaRPr>
          </a:p>
        </p:txBody>
      </p:sp>
    </p:spTree>
    <p:extLst>
      <p:ext uri="{BB962C8B-B14F-4D97-AF65-F5344CB8AC3E}">
        <p14:creationId xmlns:p14="http://schemas.microsoft.com/office/powerpoint/2010/main" val="3834405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628800"/>
            <a:ext cx="7467600" cy="4154785"/>
          </a:xfrm>
        </p:spPr>
        <p:txBody>
          <a:bodyPr/>
          <a:lstStyle/>
          <a:p>
            <a:pPr>
              <a:lnSpc>
                <a:spcPct val="150000"/>
              </a:lnSpc>
              <a:defRPr/>
            </a:pPr>
            <a:r>
              <a:rPr lang="de-DE" sz="2000" b="1" dirty="0">
                <a:latin typeface="UB Scala Sans" panose="02000503050000020003" pitchFamily="2" charset="0"/>
              </a:rPr>
              <a:t>Family Office</a:t>
            </a:r>
            <a:r>
              <a:rPr lang="de-DE" altLang="de-DE" sz="2000" b="1" dirty="0">
                <a:latin typeface="UB Scala Sans" panose="02000503050000020003" pitchFamily="2" charset="0"/>
              </a:rPr>
              <a:t> </a:t>
            </a:r>
            <a:r>
              <a:rPr lang="en-US" sz="2000" dirty="0">
                <a:latin typeface="UB Scala Sans" panose="02000503050000020003" pitchFamily="2" charset="0"/>
              </a:rPr>
              <a:t>is the central contact point and resource </a:t>
            </a:r>
            <a:r>
              <a:rPr lang="en-US" sz="2000" dirty="0" err="1">
                <a:latin typeface="UB Scala Sans" panose="02000503050000020003" pitchFamily="2" charset="0"/>
              </a:rPr>
              <a:t>centre</a:t>
            </a:r>
            <a:r>
              <a:rPr lang="en-US" sz="2000" dirty="0">
                <a:latin typeface="UB Scala Sans" panose="02000503050000020003" pitchFamily="2" charset="0"/>
              </a:rPr>
              <a:t> for students and staff with family </a:t>
            </a:r>
            <a:r>
              <a:rPr lang="en-US" sz="2000" dirty="0" smtClean="0">
                <a:latin typeface="UB Scala Sans" panose="02000503050000020003" pitchFamily="2" charset="0"/>
              </a:rPr>
              <a:t>responsibilities</a:t>
            </a:r>
            <a:endParaRPr lang="de-DE" sz="2000" dirty="0">
              <a:latin typeface="UB Scala Sans" panose="02000503050000020003" pitchFamily="2" charset="0"/>
            </a:endParaRPr>
          </a:p>
          <a:p>
            <a:pPr>
              <a:lnSpc>
                <a:spcPct val="150000"/>
              </a:lnSpc>
              <a:defRPr/>
            </a:pPr>
            <a:r>
              <a:rPr lang="de-DE" sz="2000" b="1" dirty="0">
                <a:latin typeface="UB Scala Sans" panose="02000503050000020003" pitchFamily="2" charset="0"/>
              </a:rPr>
              <a:t>Anti-</a:t>
            </a:r>
            <a:r>
              <a:rPr lang="de-DE" sz="2000" b="1" dirty="0" err="1">
                <a:latin typeface="UB Scala Sans" panose="02000503050000020003" pitchFamily="2" charset="0"/>
              </a:rPr>
              <a:t>Discrimination</a:t>
            </a:r>
            <a:r>
              <a:rPr lang="de-DE" sz="2000" b="1" dirty="0">
                <a:latin typeface="UB Scala Sans" panose="02000503050000020003" pitchFamily="2" charset="0"/>
              </a:rPr>
              <a:t> Office </a:t>
            </a:r>
            <a:r>
              <a:rPr lang="en-US" sz="2000" dirty="0">
                <a:latin typeface="UB Scala Sans" panose="02000503050000020003" pitchFamily="2" charset="0"/>
              </a:rPr>
              <a:t>provides advice and support for all university members as regards discrimination, exclusion and harassment based on protected characteristics</a:t>
            </a:r>
            <a:endParaRPr lang="de-DE" sz="2000" dirty="0">
              <a:latin typeface="UB Scala Sans" panose="02000503050000020003" pitchFamily="2" charset="0"/>
            </a:endParaRPr>
          </a:p>
          <a:p>
            <a:pPr>
              <a:lnSpc>
                <a:spcPct val="150000"/>
              </a:lnSpc>
              <a:defRPr/>
            </a:pPr>
            <a:r>
              <a:rPr lang="de-DE" sz="2000" b="1" dirty="0">
                <a:latin typeface="UB Scala Sans" panose="02000503050000020003" pitchFamily="2" charset="0"/>
              </a:rPr>
              <a:t>Academic </a:t>
            </a:r>
            <a:r>
              <a:rPr lang="de-DE" sz="2000" b="1" dirty="0" err="1">
                <a:latin typeface="UB Scala Sans" panose="02000503050000020003" pitchFamily="2" charset="0"/>
              </a:rPr>
              <a:t>Equal</a:t>
            </a:r>
            <a:r>
              <a:rPr lang="de-DE" sz="2000" b="1" dirty="0">
                <a:latin typeface="UB Scala Sans" panose="02000503050000020003" pitchFamily="2" charset="0"/>
              </a:rPr>
              <a:t> </a:t>
            </a:r>
            <a:r>
              <a:rPr lang="de-DE" sz="2000" b="1" dirty="0" err="1">
                <a:latin typeface="UB Scala Sans" panose="02000503050000020003" pitchFamily="2" charset="0"/>
              </a:rPr>
              <a:t>Opportunity</a:t>
            </a:r>
            <a:r>
              <a:rPr lang="de-DE" sz="2000" b="1" dirty="0">
                <a:latin typeface="UB Scala Sans" panose="02000503050000020003" pitchFamily="2" charset="0"/>
              </a:rPr>
              <a:t> </a:t>
            </a:r>
            <a:r>
              <a:rPr lang="de-DE" sz="2000" b="1" dirty="0" smtClean="0">
                <a:latin typeface="UB Scala Sans" panose="02000503050000020003" pitchFamily="2" charset="0"/>
              </a:rPr>
              <a:t>Officer </a:t>
            </a:r>
            <a:r>
              <a:rPr lang="en-US" sz="2000" dirty="0">
                <a:latin typeface="UB Scala Sans" panose="02000503050000020003" pitchFamily="2" charset="0"/>
              </a:rPr>
              <a:t>is essentially responsible for general advice on women-specific </a:t>
            </a:r>
            <a:r>
              <a:rPr lang="en-US" sz="2000" dirty="0" smtClean="0">
                <a:latin typeface="UB Scala Sans" panose="02000503050000020003" pitchFamily="2" charset="0"/>
              </a:rPr>
              <a:t>matters and </a:t>
            </a:r>
            <a:r>
              <a:rPr lang="en-US" sz="2000" dirty="0">
                <a:latin typeface="UB Scala Sans" panose="02000503050000020003" pitchFamily="2" charset="0"/>
              </a:rPr>
              <a:t>the advancement of women</a:t>
            </a:r>
            <a:endParaRPr lang="de-DE" altLang="de-DE" sz="2000" dirty="0">
              <a:latin typeface="UB Scala Sans" panose="02000503050000020003" pitchFamily="2" charset="0"/>
            </a:endParaRPr>
          </a:p>
          <a:p>
            <a:pPr>
              <a:lnSpc>
                <a:spcPct val="150000"/>
              </a:lnSpc>
              <a:defRPr/>
            </a:pPr>
            <a:r>
              <a:rPr lang="en-US" sz="2000" b="1" dirty="0">
                <a:latin typeface="UB Scala Sans" panose="02000503050000020003" pitchFamily="2" charset="0"/>
              </a:rPr>
              <a:t>Office for Students with Disabilities </a:t>
            </a:r>
            <a:r>
              <a:rPr lang="en-US" sz="2000" dirty="0">
                <a:latin typeface="UB Scala Sans" panose="02000503050000020003" pitchFamily="2" charset="0"/>
              </a:rPr>
              <a:t>provides advice and support for all health problems that restrict the course of studies</a:t>
            </a:r>
          </a:p>
        </p:txBody>
      </p:sp>
      <p:sp>
        <p:nvSpPr>
          <p:cNvPr id="3" name="Titel 1">
            <a:extLst>
              <a:ext uri="{FF2B5EF4-FFF2-40B4-BE49-F238E27FC236}">
                <a16:creationId xmlns:a16="http://schemas.microsoft.com/office/drawing/2014/main" id="{75AE35F5-3CC6-AE3F-D58A-B0E6FD14A573}"/>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de-DE" altLang="de-DE" kern="0" dirty="0">
                <a:latin typeface="Arial" panose="020B0604020202020204" pitchFamily="34" charset="0"/>
              </a:rPr>
              <a:t>Other Advisory Service </a:t>
            </a:r>
            <a:r>
              <a:rPr lang="de-DE" altLang="de-DE" kern="0" dirty="0" err="1">
                <a:latin typeface="Arial" panose="020B0604020202020204" pitchFamily="34" charset="0"/>
              </a:rPr>
              <a:t>for</a:t>
            </a:r>
            <a:r>
              <a:rPr lang="de-DE" altLang="de-DE" kern="0" dirty="0">
                <a:latin typeface="Arial" panose="020B0604020202020204" pitchFamily="34" charset="0"/>
              </a:rPr>
              <a:t> </a:t>
            </a:r>
            <a:r>
              <a:rPr lang="de-DE" altLang="de-DE" kern="0" dirty="0" err="1">
                <a:latin typeface="Arial" panose="020B0604020202020204" pitchFamily="34" charset="0"/>
              </a:rPr>
              <a:t>Students</a:t>
            </a:r>
            <a:endParaRPr lang="de-DE" altLang="de-DE" kern="0" dirty="0">
              <a:latin typeface="Arial" panose="020B0604020202020204" pitchFamily="34" charset="0"/>
            </a:endParaRPr>
          </a:p>
        </p:txBody>
      </p:sp>
    </p:spTree>
    <p:extLst>
      <p:ext uri="{BB962C8B-B14F-4D97-AF65-F5344CB8AC3E}">
        <p14:creationId xmlns:p14="http://schemas.microsoft.com/office/powerpoint/2010/main" val="967903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698576"/>
            <a:ext cx="7467600" cy="4154785"/>
          </a:xfrm>
        </p:spPr>
        <p:txBody>
          <a:bodyPr/>
          <a:lstStyle/>
          <a:p>
            <a:pPr marL="0" indent="0">
              <a:lnSpc>
                <a:spcPct val="150000"/>
              </a:lnSpc>
              <a:buFontTx/>
              <a:buNone/>
            </a:pPr>
            <a:r>
              <a:rPr lang="en-US" sz="2000" dirty="0">
                <a:latin typeface="UB Scala" panose="02000504070000020003" pitchFamily="2" charset="0"/>
              </a:rPr>
              <a:t>This website provides you with an initial overview of the people and advisory services you can contact</a:t>
            </a:r>
            <a:endParaRPr lang="de-DE" altLang="de-DE" sz="2000" dirty="0">
              <a:latin typeface="UB Scala" panose="02000504070000020003" pitchFamily="2" charset="0"/>
            </a:endParaRPr>
          </a:p>
          <a:p>
            <a:pPr marL="0" indent="0">
              <a:lnSpc>
                <a:spcPct val="150000"/>
              </a:lnSpc>
              <a:buFontTx/>
              <a:buNone/>
            </a:pPr>
            <a:endParaRPr lang="de-DE" altLang="de-DE" dirty="0">
              <a:latin typeface="UB Scala Sans" panose="02000503050000020003" pitchFamily="2" charset="0"/>
            </a:endParaRPr>
          </a:p>
          <a:p>
            <a:pPr marL="0" indent="0">
              <a:lnSpc>
                <a:spcPct val="150000"/>
              </a:lnSpc>
              <a:buFontTx/>
              <a:buNone/>
            </a:pPr>
            <a:endParaRPr lang="de-DE" altLang="de-DE" dirty="0">
              <a:latin typeface="UB Scala Sans" panose="02000503050000020003" pitchFamily="2" charset="0"/>
            </a:endParaRPr>
          </a:p>
          <a:p>
            <a:pPr marL="0" indent="0">
              <a:lnSpc>
                <a:spcPct val="150000"/>
              </a:lnSpc>
              <a:buFontTx/>
              <a:buNone/>
            </a:pPr>
            <a:endParaRPr lang="de-DE" altLang="de-DE" dirty="0">
              <a:latin typeface="UB Scala Sans" panose="02000503050000020003" pitchFamily="2" charset="0"/>
            </a:endParaRPr>
          </a:p>
          <a:p>
            <a:pPr marL="0" indent="0">
              <a:lnSpc>
                <a:spcPct val="150000"/>
              </a:lnSpc>
              <a:buFontTx/>
              <a:buNone/>
            </a:pPr>
            <a:endParaRPr lang="de-DE" altLang="de-DE" b="1" dirty="0">
              <a:latin typeface="UB Scala Sans" panose="02000503050000020003" pitchFamily="2" charset="0"/>
            </a:endParaRPr>
          </a:p>
          <a:p>
            <a:pPr marL="0" indent="0">
              <a:lnSpc>
                <a:spcPct val="150000"/>
              </a:lnSpc>
              <a:buFontTx/>
              <a:buNone/>
            </a:pPr>
            <a:r>
              <a:rPr lang="de-DE" altLang="de-DE" sz="2400" b="1" dirty="0">
                <a:latin typeface="UB Scala Sans" panose="02000503050000020003" pitchFamily="2" charset="0"/>
                <a:hlinkClick r:id="rId3"/>
              </a:rPr>
              <a:t>https://www.uni-bamberg.de/studium/im-studium/beratung-fuer-studierende/</a:t>
            </a:r>
            <a:endParaRPr lang="de-DE" altLang="de-DE" sz="2400" b="1" dirty="0">
              <a:latin typeface="UB Scala Sans" panose="02000503050000020003" pitchFamily="2" charset="0"/>
            </a:endParaRPr>
          </a:p>
          <a:p>
            <a:pPr>
              <a:lnSpc>
                <a:spcPct val="150000"/>
              </a:lnSpc>
              <a:defRPr/>
            </a:pPr>
            <a:endParaRPr lang="de-DE" altLang="de-DE" dirty="0">
              <a:latin typeface="UB Scala Sans" panose="02000503050000020003" pitchFamily="2" charset="0"/>
            </a:endParaRPr>
          </a:p>
          <a:p>
            <a:pPr lvl="1"/>
            <a:endParaRPr lang="de-DE" altLang="de-DE" sz="1800" dirty="0">
              <a:latin typeface="Arial" panose="020B0604020202020204" pitchFamily="34" charset="0"/>
            </a:endParaRPr>
          </a:p>
        </p:txBody>
      </p:sp>
      <p:sp>
        <p:nvSpPr>
          <p:cNvPr id="3" name="Titel 1">
            <a:extLst>
              <a:ext uri="{FF2B5EF4-FFF2-40B4-BE49-F238E27FC236}">
                <a16:creationId xmlns:a16="http://schemas.microsoft.com/office/drawing/2014/main" id="{75AE35F5-3CC6-AE3F-D58A-B0E6FD14A573}"/>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en-US" dirty="0"/>
              <a:t>Conflict Counselling:</a:t>
            </a:r>
            <a:br>
              <a:rPr lang="en-US" dirty="0"/>
            </a:br>
            <a:r>
              <a:rPr lang="en-US" dirty="0"/>
              <a:t>Support and Advisory Services for </a:t>
            </a:r>
            <a:r>
              <a:rPr lang="en-US" i="1" dirty="0"/>
              <a:t>Students</a:t>
            </a:r>
            <a:endParaRPr lang="en-US" dirty="0"/>
          </a:p>
        </p:txBody>
      </p:sp>
      <p:pic>
        <p:nvPicPr>
          <p:cNvPr id="2" name="Grafik 2">
            <a:extLst>
              <a:ext uri="{FF2B5EF4-FFF2-40B4-BE49-F238E27FC236}">
                <a16:creationId xmlns:a16="http://schemas.microsoft.com/office/drawing/2014/main" id="{F6D1E656-7826-4380-5ABA-9452E3C1A4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2708920"/>
            <a:ext cx="2160240" cy="216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Grafik 3"/>
          <p:cNvPicPr>
            <a:picLocks noChangeAspect="1"/>
          </p:cNvPicPr>
          <p:nvPr/>
        </p:nvPicPr>
        <p:blipFill>
          <a:blip r:embed="rId5"/>
          <a:stretch>
            <a:fillRect/>
          </a:stretch>
        </p:blipFill>
        <p:spPr>
          <a:xfrm>
            <a:off x="5251347" y="2348880"/>
            <a:ext cx="2808312" cy="2623076"/>
          </a:xfrm>
          <a:prstGeom prst="rect">
            <a:avLst/>
          </a:prstGeom>
        </p:spPr>
      </p:pic>
    </p:spTree>
    <p:extLst>
      <p:ext uri="{BB962C8B-B14F-4D97-AF65-F5344CB8AC3E}">
        <p14:creationId xmlns:p14="http://schemas.microsoft.com/office/powerpoint/2010/main" val="1140976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698576"/>
            <a:ext cx="4766104" cy="4154785"/>
          </a:xfrm>
        </p:spPr>
        <p:txBody>
          <a:bodyPr/>
          <a:lstStyle/>
          <a:p>
            <a:pPr eaLnBrk="1" hangingPunct="1">
              <a:buFontTx/>
              <a:buNone/>
            </a:pPr>
            <a:r>
              <a:rPr lang="de-DE" altLang="de-DE" dirty="0"/>
              <a:t>Kapuzinerstraße 25</a:t>
            </a:r>
          </a:p>
          <a:p>
            <a:pPr eaLnBrk="1" hangingPunct="1">
              <a:buFontTx/>
              <a:buNone/>
            </a:pPr>
            <a:r>
              <a:rPr lang="de-DE" altLang="de-DE" dirty="0"/>
              <a:t>96047 Bamberg</a:t>
            </a:r>
          </a:p>
          <a:p>
            <a:pPr eaLnBrk="1" hangingPunct="1">
              <a:buFontTx/>
              <a:buNone/>
            </a:pPr>
            <a:r>
              <a:rPr lang="de-DE" altLang="de-DE" dirty="0"/>
              <a:t>Tel: 0951/863-1422</a:t>
            </a:r>
          </a:p>
          <a:p>
            <a:pPr marL="0" indent="0">
              <a:lnSpc>
                <a:spcPct val="150000"/>
              </a:lnSpc>
              <a:buFontTx/>
              <a:buNone/>
            </a:pPr>
            <a:endParaRPr lang="de-DE" altLang="de-DE" dirty="0">
              <a:latin typeface="UB Scala Sans" panose="02000503050000020003" pitchFamily="2" charset="0"/>
            </a:endParaRPr>
          </a:p>
          <a:p>
            <a:pPr marL="0" indent="0">
              <a:lnSpc>
                <a:spcPct val="150000"/>
              </a:lnSpc>
              <a:buFontTx/>
              <a:buNone/>
            </a:pPr>
            <a:endParaRPr lang="de-DE" altLang="de-DE" dirty="0">
              <a:latin typeface="UB Scala Sans" panose="02000503050000020003" pitchFamily="2" charset="0"/>
            </a:endParaRPr>
          </a:p>
          <a:p>
            <a:pPr marL="0" indent="0">
              <a:lnSpc>
                <a:spcPct val="150000"/>
              </a:lnSpc>
              <a:buFontTx/>
              <a:buNone/>
            </a:pPr>
            <a:endParaRPr lang="de-DE" altLang="de-DE" dirty="0">
              <a:latin typeface="UB Scala Sans" panose="02000503050000020003" pitchFamily="2" charset="0"/>
            </a:endParaRPr>
          </a:p>
          <a:p>
            <a:pPr marL="0" indent="0">
              <a:lnSpc>
                <a:spcPct val="150000"/>
              </a:lnSpc>
              <a:buNone/>
            </a:pPr>
            <a:endParaRPr lang="de-DE" altLang="de-DE" dirty="0">
              <a:latin typeface="UB Scala Sans" panose="02000503050000020003" pitchFamily="2" charset="0"/>
            </a:endParaRPr>
          </a:p>
          <a:p>
            <a:pPr marL="0" indent="0">
              <a:lnSpc>
                <a:spcPct val="150000"/>
              </a:lnSpc>
              <a:buNone/>
            </a:pPr>
            <a:endParaRPr lang="de-DE" altLang="de-DE" dirty="0">
              <a:latin typeface="UB Scala Sans" panose="02000503050000020003" pitchFamily="2" charset="0"/>
            </a:endParaRPr>
          </a:p>
          <a:p>
            <a:pPr marL="0" indent="0">
              <a:lnSpc>
                <a:spcPct val="150000"/>
              </a:lnSpc>
              <a:buNone/>
            </a:pPr>
            <a:r>
              <a:rPr lang="de-DE" altLang="de-DE" sz="2400" dirty="0" err="1">
                <a:latin typeface="UB Scala Sans" panose="02000503050000020003" pitchFamily="2" charset="0"/>
              </a:rPr>
              <a:t>studienberatung@uni-bamberg.de</a:t>
            </a:r>
            <a:endParaRPr lang="de-DE" altLang="de-DE" sz="2400" dirty="0">
              <a:latin typeface="UB Scala Sans" panose="02000503050000020003" pitchFamily="2" charset="0"/>
            </a:endParaRPr>
          </a:p>
          <a:p>
            <a:pPr marL="0" indent="0">
              <a:lnSpc>
                <a:spcPct val="150000"/>
              </a:lnSpc>
              <a:buFontTx/>
              <a:buNone/>
            </a:pPr>
            <a:endParaRPr lang="de-DE" altLang="de-DE" b="1" dirty="0">
              <a:latin typeface="UB Scala Sans" panose="02000503050000020003" pitchFamily="2" charset="0"/>
            </a:endParaRPr>
          </a:p>
          <a:p>
            <a:pPr lvl="1"/>
            <a:endParaRPr lang="de-DE" altLang="de-DE" sz="1800" dirty="0">
              <a:latin typeface="Arial" panose="020B0604020202020204" pitchFamily="34" charset="0"/>
            </a:endParaRPr>
          </a:p>
        </p:txBody>
      </p:sp>
      <p:sp>
        <p:nvSpPr>
          <p:cNvPr id="5" name="Titel 1">
            <a:extLst>
              <a:ext uri="{FF2B5EF4-FFF2-40B4-BE49-F238E27FC236}">
                <a16:creationId xmlns:a16="http://schemas.microsoft.com/office/drawing/2014/main" id="{511CD545-E4DD-4EDF-3636-E2300F89E7FC}"/>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de-DE" altLang="de-DE" dirty="0">
                <a:latin typeface="Arial" panose="020B0604020202020204" pitchFamily="34" charset="0"/>
                <a:cs typeface="Arial" panose="020B0604020202020204" pitchFamily="34" charset="0"/>
              </a:rPr>
              <a:t>Central Student Advisory Service</a:t>
            </a:r>
            <a:endParaRPr lang="de-DE" altLang="de-DE" kern="0" dirty="0">
              <a:latin typeface="Arial" panose="020B0604020202020204" pitchFamily="34" charset="0"/>
            </a:endParaRPr>
          </a:p>
        </p:txBody>
      </p:sp>
      <p:pic>
        <p:nvPicPr>
          <p:cNvPr id="7" name="Picture 6" descr="C:\Users\bazv2218\Desktop\qr_code\static_qr_code_without_logo.jpg">
            <a:extLst>
              <a:ext uri="{FF2B5EF4-FFF2-40B4-BE49-F238E27FC236}">
                <a16:creationId xmlns:a16="http://schemas.microsoft.com/office/drawing/2014/main" id="{C2E85F9A-FA5E-E3A1-8017-D49A3F6442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714" y="3429000"/>
            <a:ext cx="2152650" cy="215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http://www.hertaland.de/data/im_repository/thumbs/large/photo_41977.jpg">
            <a:extLst>
              <a:ext uri="{FF2B5EF4-FFF2-40B4-BE49-F238E27FC236}">
                <a16:creationId xmlns:a16="http://schemas.microsoft.com/office/drawing/2014/main" id="{84C9D648-D752-438B-4A0B-0FF5EEDD04E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81034" y="1798638"/>
            <a:ext cx="4766104" cy="357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2887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Vorlage-Lehre-deutsch">
  <a:themeElements>
    <a:clrScheme name="Graustuf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clrMap bg1="lt1" tx1="dk1" bg2="lt2" tx2="dk2" accent1="accent1" accent2="accent2" accent3="accent3" accent4="accent4" accent5="accent5" accent6="accent6" hlink="hlink" folHlink="folHlink"/>
    </a:extraClrScheme>
    <a:extraClrScheme>
      <a:clrScheme name="ub-cd-neu-v2-4 2">
        <a:dk1>
          <a:srgbClr val="000000"/>
        </a:dk1>
        <a:lt1>
          <a:srgbClr val="C8D0E2"/>
        </a:lt1>
        <a:dk2>
          <a:srgbClr val="00457D"/>
        </a:dk2>
        <a:lt2>
          <a:srgbClr val="808080"/>
        </a:lt2>
        <a:accent1>
          <a:srgbClr val="5D7FAA"/>
        </a:accent1>
        <a:accent2>
          <a:srgbClr val="FFD300"/>
        </a:accent2>
        <a:accent3>
          <a:srgbClr val="E0E4EE"/>
        </a:accent3>
        <a:accent4>
          <a:srgbClr val="000000"/>
        </a:accent4>
        <a:accent5>
          <a:srgbClr val="B6C0D2"/>
        </a:accent5>
        <a:accent6>
          <a:srgbClr val="E7BF00"/>
        </a:accent6>
        <a:hlink>
          <a:srgbClr val="92A5C5"/>
        </a:hlink>
        <a:folHlink>
          <a:srgbClr val="FFE37D"/>
        </a:folHlink>
      </a:clrScheme>
      <a:clrMap bg1="lt1" tx1="dk1" bg2="lt2" tx2="dk2" accent1="accent1" accent2="accent2" accent3="accent3" accent4="accent4" accent5="accent5" accent6="accent6" hlink="hlink" folHlink="folHlink"/>
    </a:extraClrScheme>
    <a:extraClrScheme>
      <a:clrScheme name="ub-cd-neu-v2-4 3">
        <a:dk1>
          <a:srgbClr val="000000"/>
        </a:dk1>
        <a:lt1>
          <a:srgbClr val="C8D0E2"/>
        </a:lt1>
        <a:dk2>
          <a:srgbClr val="00457D"/>
        </a:dk2>
        <a:lt2>
          <a:srgbClr val="808080"/>
        </a:lt2>
        <a:accent1>
          <a:srgbClr val="5D7FAA"/>
        </a:accent1>
        <a:accent2>
          <a:srgbClr val="E6444F"/>
        </a:accent2>
        <a:accent3>
          <a:srgbClr val="E0E4EE"/>
        </a:accent3>
        <a:accent4>
          <a:srgbClr val="000000"/>
        </a:accent4>
        <a:accent5>
          <a:srgbClr val="B6C0D2"/>
        </a:accent5>
        <a:accent6>
          <a:srgbClr val="D03D47"/>
        </a:accent6>
        <a:hlink>
          <a:srgbClr val="92A5C5"/>
        </a:hlink>
        <a:folHlink>
          <a:srgbClr val="F1998F"/>
        </a:folHlink>
      </a:clrScheme>
      <a:clrMap bg1="lt1" tx1="dk1" bg2="lt2" tx2="dk2" accent1="accent1" accent2="accent2" accent3="accent3" accent4="accent4" accent5="accent5" accent6="accent6" hlink="hlink" folHlink="folHlink"/>
    </a:extraClrScheme>
    <a:extraClrScheme>
      <a:clrScheme name="ub-cd-neu-v2-4 4">
        <a:dk1>
          <a:srgbClr val="000000"/>
        </a:dk1>
        <a:lt1>
          <a:srgbClr val="C8D0E2"/>
        </a:lt1>
        <a:dk2>
          <a:srgbClr val="00457D"/>
        </a:dk2>
        <a:lt2>
          <a:srgbClr val="808080"/>
        </a:lt2>
        <a:accent1>
          <a:srgbClr val="5D7FAA"/>
        </a:accent1>
        <a:accent2>
          <a:srgbClr val="878783"/>
        </a:accent2>
        <a:accent3>
          <a:srgbClr val="E0E4EE"/>
        </a:accent3>
        <a:accent4>
          <a:srgbClr val="000000"/>
        </a:accent4>
        <a:accent5>
          <a:srgbClr val="B6C0D2"/>
        </a:accent5>
        <a:accent6>
          <a:srgbClr val="7A7A76"/>
        </a:accent6>
        <a:hlink>
          <a:srgbClr val="92A5C5"/>
        </a:hlink>
        <a:folHlink>
          <a:srgbClr val="B9BAB7"/>
        </a:folHlink>
      </a:clrScheme>
      <a:clrMap bg1="lt1" tx1="dk1" bg2="lt2" tx2="dk2" accent1="accent1" accent2="accent2" accent3="accent3" accent4="accent4" accent5="accent5" accent6="accent6" hlink="hlink" folHlink="folHlink"/>
    </a:extraClrScheme>
    <a:extraClrScheme>
      <a:clrScheme name="ub-cd-neu-v2-4 5">
        <a:dk1>
          <a:srgbClr val="000000"/>
        </a:dk1>
        <a:lt1>
          <a:srgbClr val="C8D0E2"/>
        </a:lt1>
        <a:dk2>
          <a:srgbClr val="00457D"/>
        </a:dk2>
        <a:lt2>
          <a:srgbClr val="808080"/>
        </a:lt2>
        <a:accent1>
          <a:srgbClr val="5D7FAA"/>
        </a:accent1>
        <a:accent2>
          <a:srgbClr val="00457D"/>
        </a:accent2>
        <a:accent3>
          <a:srgbClr val="E0E4EE"/>
        </a:accent3>
        <a:accent4>
          <a:srgbClr val="000000"/>
        </a:accent4>
        <a:accent5>
          <a:srgbClr val="B6C0D2"/>
        </a:accent5>
        <a:accent6>
          <a:srgbClr val="003E71"/>
        </a:accent6>
        <a:hlink>
          <a:srgbClr val="92A5C5"/>
        </a:hlink>
        <a:folHlink>
          <a:srgbClr val="C8D0E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Vorlage-Lehre-deutsch</Template>
  <TotalTime>0</TotalTime>
  <Words>462</Words>
  <Application>Microsoft Office PowerPoint</Application>
  <PresentationFormat>Bildschirmpräsentation (4:3)</PresentationFormat>
  <Paragraphs>49</Paragraphs>
  <Slides>7</Slides>
  <Notes>7</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7</vt:i4>
      </vt:variant>
    </vt:vector>
  </HeadingPairs>
  <TitlesOfParts>
    <vt:vector size="14" baseType="lpstr">
      <vt:lpstr>Arial</vt:lpstr>
      <vt:lpstr>Calibri</vt:lpstr>
      <vt:lpstr>Times New Roman</vt:lpstr>
      <vt:lpstr>UB Scala</vt:lpstr>
      <vt:lpstr>UB Scala Sans</vt:lpstr>
      <vt:lpstr>Wingdings</vt:lpstr>
      <vt:lpstr>Vorlage-Lehre-deutsch</vt:lpstr>
      <vt:lpstr>Central Student Advisory Service –   Support and Advisory Services for Students</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Studieren in Bamberg</dc:title>
  <dc:creator>Kanitz, Katharina</dc:creator>
  <dc:description>Vorlage erstellt durch:
Andreas Stadtmüller • Universität Bamberg • Dezernat Z/KOM • Corporate Design • 28.10.2010</dc:description>
  <cp:lastModifiedBy>ba6qu6</cp:lastModifiedBy>
  <cp:revision>29</cp:revision>
  <dcterms:created xsi:type="dcterms:W3CDTF">2023-03-15T13:18:42Z</dcterms:created>
  <dcterms:modified xsi:type="dcterms:W3CDTF">2024-10-07T07:19:58Z</dcterms:modified>
</cp:coreProperties>
</file>