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87" r:id="rId2"/>
    <p:sldId id="388" r:id="rId3"/>
    <p:sldId id="389" r:id="rId4"/>
    <p:sldId id="390" r:id="rId5"/>
    <p:sldId id="391" r:id="rId6"/>
    <p:sldId id="392" r:id="rId7"/>
  </p:sldIdLst>
  <p:sldSz cx="9144000" cy="5143500" type="screen16x9"/>
  <p:notesSz cx="6797675" cy="9926638"/>
  <p:defaultTex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115F4E-8F5C-FEEF-8A85-9E5A6397D896}" name="Hartmann, Romy" initials="HR" userId="S::romy.hartmann@uni-bamberg.de::a2da0696-9abe-4cf0-a08b-65eb46f30ded" providerId="AD"/>
  <p188:author id="{62C6C7B0-B27C-3F96-9DBE-AA63D079F832}" name="Oehlhorn, Caroline" initials="OC" userId="S::caroline.oehlhorn@uni-bamberg.de::edf36f31-1e38-4d6f-b6ac-53a395d502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Christin Wegner" initials="AW" lastIdx="1" clrIdx="0">
    <p:extLst>
      <p:ext uri="{19B8F6BF-5375-455C-9EA6-DF929625EA0E}">
        <p15:presenceInfo xmlns:p15="http://schemas.microsoft.com/office/powerpoint/2012/main" userId="S-1-5-21-1606980848-583907252-725345543-2967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DF2F6"/>
    <a:srgbClr val="E7434E"/>
    <a:srgbClr val="FFFFFF"/>
    <a:srgbClr val="FFFF00"/>
    <a:srgbClr val="97BF0D"/>
    <a:srgbClr val="C3F020"/>
    <a:srgbClr val="F2989E"/>
    <a:srgbClr val="00407A"/>
    <a:srgbClr val="4A8C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9" autoAdjust="0"/>
    <p:restoredTop sz="89174" autoAdjust="0"/>
  </p:normalViewPr>
  <p:slideViewPr>
    <p:cSldViewPr>
      <p:cViewPr varScale="1">
        <p:scale>
          <a:sx n="150" d="100"/>
          <a:sy n="150" d="100"/>
        </p:scale>
        <p:origin x="74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Arial" charset="0"/>
              </a:defRPr>
            </a:lvl1pPr>
          </a:lstStyle>
          <a:p>
            <a:pPr>
              <a:defRPr/>
            </a:pPr>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cs typeface="Arial" charset="0"/>
              </a:defRPr>
            </a:lvl1pPr>
          </a:lstStyle>
          <a:p>
            <a:pPr>
              <a:defRPr/>
            </a:pPr>
            <a:fld id="{35DB6B2B-AFB0-493A-9913-2CB1504B2D0B}" type="datetimeFigureOut">
              <a:rPr lang="de-DE"/>
              <a:pPr>
                <a:defRPr/>
              </a:pPr>
              <a:t>11.03.2025</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450" y="4716463"/>
            <a:ext cx="5438775" cy="4465637"/>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cs typeface="Arial" charset="0"/>
              </a:defRPr>
            </a:lvl1pPr>
          </a:lstStyle>
          <a:p>
            <a:pPr>
              <a:defRPr/>
            </a:pPr>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74A7751-1ECA-4014-8C04-E7286ABC6F7F}"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a:p>
        </p:txBody>
      </p:sp>
      <p:sp>
        <p:nvSpPr>
          <p:cNvPr id="51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EA2AA5D-0D0A-4B71-A8AB-2B8149A97B71}" type="slidenum">
              <a:rPr lang="de-DE" altLang="de-DE">
                <a:latin typeface="Times New Roman" panose="02020603050405020304" pitchFamily="18" charset="0"/>
              </a:rPr>
              <a:pPr eaLnBrk="1" hangingPunct="1">
                <a:spcBef>
                  <a:spcPct val="0"/>
                </a:spcBef>
              </a:pPr>
              <a:t>1</a:t>
            </a:fld>
            <a:endParaRPr lang="de-DE" altLang="de-DE">
              <a:latin typeface="Times New Roman" panose="02020603050405020304" pitchFamily="18" charset="0"/>
            </a:endParaRPr>
          </a:p>
        </p:txBody>
      </p:sp>
    </p:spTree>
    <p:extLst>
      <p:ext uri="{BB962C8B-B14F-4D97-AF65-F5344CB8AC3E}">
        <p14:creationId xmlns:p14="http://schemas.microsoft.com/office/powerpoint/2010/main" val="3173039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74A7751-1ECA-4014-8C04-E7286ABC6F7F}" type="slidenum">
              <a:rPr lang="de-DE" altLang="de-DE" smtClean="0"/>
              <a:pPr/>
              <a:t>3</a:t>
            </a:fld>
            <a:endParaRPr lang="de-DE" altLang="de-DE"/>
          </a:p>
        </p:txBody>
      </p:sp>
    </p:spTree>
    <p:extLst>
      <p:ext uri="{BB962C8B-B14F-4D97-AF65-F5344CB8AC3E}">
        <p14:creationId xmlns:p14="http://schemas.microsoft.com/office/powerpoint/2010/main" val="316760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74A7751-1ECA-4014-8C04-E7286ABC6F7F}" type="slidenum">
              <a:rPr lang="de-DE" altLang="de-DE" smtClean="0"/>
              <a:pPr/>
              <a:t>4</a:t>
            </a:fld>
            <a:endParaRPr lang="de-DE" altLang="de-DE"/>
          </a:p>
        </p:txBody>
      </p:sp>
    </p:spTree>
    <p:extLst>
      <p:ext uri="{BB962C8B-B14F-4D97-AF65-F5344CB8AC3E}">
        <p14:creationId xmlns:p14="http://schemas.microsoft.com/office/powerpoint/2010/main" val="4075819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95536" y="267494"/>
            <a:ext cx="7560840" cy="1102519"/>
          </a:xfrm>
          <a:noFill/>
        </p:spPr>
        <p:txBody>
          <a:bodyPr/>
          <a:lstStyle/>
          <a:p>
            <a:r>
              <a:rPr lang="de-DE"/>
              <a:t>Titelmasterformat durch Klicken bearbeiten</a:t>
            </a:r>
            <a:endParaRPr lang="de-DE" dirty="0"/>
          </a:p>
        </p:txBody>
      </p:sp>
      <p:sp>
        <p:nvSpPr>
          <p:cNvPr id="3" name="Untertitel 2"/>
          <p:cNvSpPr>
            <a:spLocks noGrp="1"/>
          </p:cNvSpPr>
          <p:nvPr>
            <p:ph type="subTitle" idx="1"/>
          </p:nvPr>
        </p:nvSpPr>
        <p:spPr>
          <a:xfrm>
            <a:off x="395536" y="1584325"/>
            <a:ext cx="6400800" cy="131445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DE" dirty="0"/>
          </a:p>
        </p:txBody>
      </p:sp>
    </p:spTree>
    <p:extLst>
      <p:ext uri="{BB962C8B-B14F-4D97-AF65-F5344CB8AC3E}">
        <p14:creationId xmlns:p14="http://schemas.microsoft.com/office/powerpoint/2010/main" val="67761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el 1"/>
          <p:cNvSpPr>
            <a:spLocks noGrp="1"/>
          </p:cNvSpPr>
          <p:nvPr>
            <p:ph type="title"/>
          </p:nvPr>
        </p:nvSpPr>
        <p:spPr>
          <a:xfrm>
            <a:off x="395536" y="267494"/>
            <a:ext cx="7467600" cy="857250"/>
          </a:xfrm>
        </p:spPr>
        <p:txBody>
          <a:bodyPr/>
          <a:lstStyle/>
          <a:p>
            <a:r>
              <a:rPr lang="de-DE"/>
              <a:t>Titelmasterformat durch Klicken bearbeiten</a:t>
            </a:r>
            <a:endParaRPr lang="de-DE" dirty="0"/>
          </a:p>
        </p:txBody>
      </p:sp>
      <p:sp>
        <p:nvSpPr>
          <p:cNvPr id="5" name="Inhaltsplatzhalter 2"/>
          <p:cNvSpPr>
            <a:spLocks noGrp="1"/>
          </p:cNvSpPr>
          <p:nvPr>
            <p:ph idx="1"/>
          </p:nvPr>
        </p:nvSpPr>
        <p:spPr>
          <a:xfrm>
            <a:off x="395536" y="1353344"/>
            <a:ext cx="7467600" cy="266463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85268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1"/>
          <p:cNvSpPr>
            <a:spLocks noGrp="1"/>
          </p:cNvSpPr>
          <p:nvPr>
            <p:ph type="title"/>
          </p:nvPr>
        </p:nvSpPr>
        <p:spPr>
          <a:xfrm>
            <a:off x="344760" y="261427"/>
            <a:ext cx="7467600" cy="857250"/>
          </a:xfrm>
        </p:spPr>
        <p:txBody>
          <a:bodyPr/>
          <a:lstStyle/>
          <a:p>
            <a:r>
              <a:rPr lang="de-DE"/>
              <a:t>Titelmasterformat durch Klicken bearbeiten</a:t>
            </a:r>
            <a:endParaRPr lang="de-DE" dirty="0"/>
          </a:p>
        </p:txBody>
      </p:sp>
      <p:sp>
        <p:nvSpPr>
          <p:cNvPr id="6" name="Inhaltsplatzhalter 2"/>
          <p:cNvSpPr>
            <a:spLocks noGrp="1"/>
          </p:cNvSpPr>
          <p:nvPr>
            <p:ph sz="half" idx="1"/>
          </p:nvPr>
        </p:nvSpPr>
        <p:spPr>
          <a:xfrm>
            <a:off x="344760" y="1200839"/>
            <a:ext cx="3657600" cy="2811071"/>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3"/>
          <p:cNvSpPr>
            <a:spLocks noGrp="1"/>
          </p:cNvSpPr>
          <p:nvPr>
            <p:ph sz="half" idx="2"/>
          </p:nvPr>
        </p:nvSpPr>
        <p:spPr>
          <a:xfrm>
            <a:off x="4154760" y="1200839"/>
            <a:ext cx="3657600" cy="2811071"/>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53479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7" name="Titel 1"/>
          <p:cNvSpPr>
            <a:spLocks noGrp="1"/>
          </p:cNvSpPr>
          <p:nvPr>
            <p:ph type="title"/>
          </p:nvPr>
        </p:nvSpPr>
        <p:spPr>
          <a:xfrm>
            <a:off x="374847" y="195486"/>
            <a:ext cx="7653537" cy="857250"/>
          </a:xfrm>
        </p:spPr>
        <p:txBody>
          <a:bodyPr/>
          <a:lstStyle>
            <a:lvl1pPr>
              <a:defRPr/>
            </a:lvl1pPr>
          </a:lstStyle>
          <a:p>
            <a:r>
              <a:rPr lang="de-DE"/>
              <a:t>Titelmasterformat durch Klicken bearbeiten</a:t>
            </a:r>
            <a:endParaRPr lang="de-DE" dirty="0"/>
          </a:p>
        </p:txBody>
      </p:sp>
      <p:sp>
        <p:nvSpPr>
          <p:cNvPr id="8" name="Textplatzhalter 2"/>
          <p:cNvSpPr>
            <a:spLocks noGrp="1"/>
          </p:cNvSpPr>
          <p:nvPr>
            <p:ph type="body" idx="1"/>
          </p:nvPr>
        </p:nvSpPr>
        <p:spPr>
          <a:xfrm>
            <a:off x="374847" y="1140842"/>
            <a:ext cx="3765105" cy="47982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9" name="Inhaltsplatzhalter 3"/>
          <p:cNvSpPr>
            <a:spLocks noGrp="1"/>
          </p:cNvSpPr>
          <p:nvPr>
            <p:ph sz="half" idx="2"/>
          </p:nvPr>
        </p:nvSpPr>
        <p:spPr>
          <a:xfrm>
            <a:off x="374847" y="1620664"/>
            <a:ext cx="3765105" cy="2494370"/>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4"/>
          <p:cNvSpPr>
            <a:spLocks noGrp="1"/>
          </p:cNvSpPr>
          <p:nvPr>
            <p:ph type="body" sz="quarter" idx="3"/>
          </p:nvPr>
        </p:nvSpPr>
        <p:spPr>
          <a:xfrm>
            <a:off x="4283969" y="1140842"/>
            <a:ext cx="3744416" cy="47982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11" name="Inhaltsplatzhalter 5"/>
          <p:cNvSpPr>
            <a:spLocks noGrp="1"/>
          </p:cNvSpPr>
          <p:nvPr>
            <p:ph sz="quarter" idx="4"/>
          </p:nvPr>
        </p:nvSpPr>
        <p:spPr>
          <a:xfrm>
            <a:off x="4283969" y="1620664"/>
            <a:ext cx="3744416" cy="2494370"/>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8431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39552" y="267494"/>
            <a:ext cx="7344816" cy="857250"/>
          </a:xfrm>
        </p:spPr>
        <p:txBody>
          <a:bodyPr/>
          <a:lstStyle/>
          <a:p>
            <a:r>
              <a:rPr lang="de-DE"/>
              <a:t>Titelmasterformat durch Klicken bearbeiten</a:t>
            </a:r>
            <a:endParaRPr lang="de-DE" dirty="0"/>
          </a:p>
        </p:txBody>
      </p:sp>
    </p:spTree>
    <p:extLst>
      <p:ext uri="{BB962C8B-B14F-4D97-AF65-F5344CB8AC3E}">
        <p14:creationId xmlns:p14="http://schemas.microsoft.com/office/powerpoint/2010/main" val="3222691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062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457201" y="339502"/>
            <a:ext cx="3008313" cy="871538"/>
          </a:xfrm>
        </p:spPr>
        <p:txBody>
          <a:bodyPr anchor="b"/>
          <a:lstStyle>
            <a:lvl1pPr algn="l">
              <a:defRPr sz="2000" b="1"/>
            </a:lvl1pPr>
          </a:lstStyle>
          <a:p>
            <a:r>
              <a:rPr lang="de-DE"/>
              <a:t>Titelmasterformat durch Klicken bearbeiten</a:t>
            </a:r>
            <a:endParaRPr lang="de-DE" dirty="0"/>
          </a:p>
        </p:txBody>
      </p:sp>
      <p:sp>
        <p:nvSpPr>
          <p:cNvPr id="6" name="Inhaltsplatzhalter 2"/>
          <p:cNvSpPr>
            <a:spLocks noGrp="1"/>
          </p:cNvSpPr>
          <p:nvPr>
            <p:ph idx="1"/>
          </p:nvPr>
        </p:nvSpPr>
        <p:spPr>
          <a:xfrm>
            <a:off x="3575050" y="335133"/>
            <a:ext cx="4381326" cy="4036817"/>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3"/>
          <p:cNvSpPr>
            <a:spLocks noGrp="1"/>
          </p:cNvSpPr>
          <p:nvPr>
            <p:ph type="body" sz="half" idx="2"/>
          </p:nvPr>
        </p:nvSpPr>
        <p:spPr>
          <a:xfrm>
            <a:off x="457201" y="1275606"/>
            <a:ext cx="3008313" cy="30896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Tree>
    <p:extLst>
      <p:ext uri="{BB962C8B-B14F-4D97-AF65-F5344CB8AC3E}">
        <p14:creationId xmlns:p14="http://schemas.microsoft.com/office/powerpoint/2010/main" val="318867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395536" y="339502"/>
            <a:ext cx="7344816" cy="857250"/>
          </a:xfrm>
        </p:spPr>
        <p:txBody>
          <a:bodyPr/>
          <a:lstStyle/>
          <a:p>
            <a:r>
              <a:rPr lang="de-DE"/>
              <a:t>Titelmasterformat durch Klicken bearbeiten</a:t>
            </a:r>
          </a:p>
        </p:txBody>
      </p:sp>
      <p:sp>
        <p:nvSpPr>
          <p:cNvPr id="5" name="Inhaltsplatzhalter 4"/>
          <p:cNvSpPr>
            <a:spLocks noGrp="1"/>
          </p:cNvSpPr>
          <p:nvPr>
            <p:ph idx="1"/>
          </p:nvPr>
        </p:nvSpPr>
        <p:spPr>
          <a:xfrm>
            <a:off x="395536" y="1347291"/>
            <a:ext cx="7467600" cy="2664619"/>
          </a:xfrm>
        </p:spPr>
        <p:txBody>
          <a:bodyPr/>
          <a:lstStyle/>
          <a:p>
            <a:pPr lvl="0"/>
            <a:r>
              <a:rPr lang="de-DE"/>
              <a:t>Formatvorlagen des Textmasters bearbeiten</a:t>
            </a:r>
          </a:p>
        </p:txBody>
      </p:sp>
    </p:spTree>
    <p:extLst>
      <p:ext uri="{BB962C8B-B14F-4D97-AF65-F5344CB8AC3E}">
        <p14:creationId xmlns:p14="http://schemas.microsoft.com/office/powerpoint/2010/main" val="4151797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323528" y="3199234"/>
            <a:ext cx="5486400" cy="425054"/>
          </a:xfrm>
        </p:spPr>
        <p:txBody>
          <a:bodyPr anchor="b"/>
          <a:lstStyle>
            <a:lvl1pPr algn="l">
              <a:defRPr sz="2000" b="1"/>
            </a:lvl1pPr>
          </a:lstStyle>
          <a:p>
            <a:r>
              <a:rPr lang="de-DE"/>
              <a:t>Titelmasterformat durch Klicken bearbeiten</a:t>
            </a:r>
            <a:endParaRPr lang="de-DE" dirty="0"/>
          </a:p>
        </p:txBody>
      </p:sp>
      <p:sp>
        <p:nvSpPr>
          <p:cNvPr id="6" name="Bildplatzhalter 2"/>
          <p:cNvSpPr>
            <a:spLocks noGrp="1"/>
          </p:cNvSpPr>
          <p:nvPr>
            <p:ph type="pic" idx="1"/>
          </p:nvPr>
        </p:nvSpPr>
        <p:spPr>
          <a:xfrm>
            <a:off x="323528" y="339502"/>
            <a:ext cx="5486400" cy="2688443"/>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7" name="Textplatzhalter 3"/>
          <p:cNvSpPr>
            <a:spLocks noGrp="1"/>
          </p:cNvSpPr>
          <p:nvPr>
            <p:ph type="body" sz="half" idx="2"/>
          </p:nvPr>
        </p:nvSpPr>
        <p:spPr>
          <a:xfrm>
            <a:off x="323528" y="362428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Tree>
    <p:extLst>
      <p:ext uri="{BB962C8B-B14F-4D97-AF65-F5344CB8AC3E}">
        <p14:creationId xmlns:p14="http://schemas.microsoft.com/office/powerpoint/2010/main" val="216364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hteck 10"/>
          <p:cNvSpPr/>
          <p:nvPr/>
        </p:nvSpPr>
        <p:spPr>
          <a:xfrm>
            <a:off x="107950" y="123825"/>
            <a:ext cx="8064500" cy="4895850"/>
          </a:xfrm>
          <a:prstGeom prst="rect">
            <a:avLst/>
          </a:prstGeom>
          <a:solidFill>
            <a:srgbClr val="EDF2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27" name="Rectangle 2"/>
          <p:cNvSpPr>
            <a:spLocks noGrp="1" noChangeArrowheads="1"/>
          </p:cNvSpPr>
          <p:nvPr>
            <p:ph type="title"/>
          </p:nvPr>
        </p:nvSpPr>
        <p:spPr bwMode="auto">
          <a:xfrm>
            <a:off x="539750" y="857250"/>
            <a:ext cx="73453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Klicken Sie, um das Titelformat</a:t>
            </a:r>
            <a:br>
              <a:rPr lang="de-DE" altLang="de-DE"/>
            </a:br>
            <a:r>
              <a:rPr lang="de-DE" altLang="de-DE"/>
              <a:t>zu bearbeiten</a:t>
            </a:r>
          </a:p>
        </p:txBody>
      </p:sp>
      <p:sp>
        <p:nvSpPr>
          <p:cNvPr id="1028" name="Rectangle 3"/>
          <p:cNvSpPr>
            <a:spLocks noGrp="1" noChangeArrowheads="1"/>
          </p:cNvSpPr>
          <p:nvPr>
            <p:ph type="body" idx="1"/>
          </p:nvPr>
        </p:nvSpPr>
        <p:spPr bwMode="auto">
          <a:xfrm>
            <a:off x="539750" y="1943100"/>
            <a:ext cx="73453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2" name="Rectangle 23"/>
          <p:cNvSpPr>
            <a:spLocks noChangeArrowheads="1"/>
          </p:cNvSpPr>
          <p:nvPr/>
        </p:nvSpPr>
        <p:spPr bwMode="auto">
          <a:xfrm>
            <a:off x="7105650" y="4776788"/>
            <a:ext cx="1066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r>
              <a:rPr lang="de-DE" altLang="de-DE" sz="900" dirty="0">
                <a:solidFill>
                  <a:srgbClr val="00407A"/>
                </a:solidFill>
                <a:latin typeface="UB Scala Sans" panose="02000503050000020003" pitchFamily="2" charset="77"/>
              </a:rPr>
              <a:t>S. </a:t>
            </a:r>
            <a:fld id="{8CBF98A5-3BF8-4B29-91CD-2E25AF79D350}" type="slidenum">
              <a:rPr lang="de-DE" altLang="de-DE" sz="900">
                <a:solidFill>
                  <a:srgbClr val="00407A"/>
                </a:solidFill>
                <a:latin typeface="UB Scala Sans" panose="02000503050000020003" pitchFamily="2" charset="77"/>
              </a:rPr>
              <a:pPr algn="r" eaLnBrk="1" hangingPunct="1"/>
              <a:t>‹Nr.›</a:t>
            </a:fld>
            <a:endParaRPr lang="de-DE" altLang="de-DE" sz="900" dirty="0">
              <a:solidFill>
                <a:srgbClr val="00407A"/>
              </a:solidFill>
              <a:latin typeface="UB Scala Sans" panose="02000503050000020003" pitchFamily="2" charset="77"/>
            </a:endParaRPr>
          </a:p>
        </p:txBody>
      </p:sp>
      <p:pic>
        <p:nvPicPr>
          <p:cNvPr id="3" name="Grafik 1090"/>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47050" y="123825"/>
            <a:ext cx="90011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AutoShape 8"/>
          <p:cNvSpPr>
            <a:spLocks noChangeAspect="1" noChangeArrowheads="1"/>
          </p:cNvSpPr>
          <p:nvPr/>
        </p:nvSpPr>
        <p:spPr bwMode="auto">
          <a:xfrm>
            <a:off x="8172450" y="123825"/>
            <a:ext cx="84931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fontAlgn="base" hangingPunct="1">
        <a:spcBef>
          <a:spcPct val="0"/>
        </a:spcBef>
        <a:spcAft>
          <a:spcPct val="0"/>
        </a:spcAft>
        <a:defRPr sz="2800">
          <a:solidFill>
            <a:srgbClr val="00407A"/>
          </a:solidFill>
          <a:latin typeface="Arial" charset="0"/>
          <a:ea typeface="+mj-ea"/>
          <a:cs typeface="+mj-cs"/>
        </a:defRPr>
      </a:lvl1pPr>
      <a:lvl2pPr algn="l" rtl="0" eaLnBrk="1" fontAlgn="base" hangingPunct="1">
        <a:spcBef>
          <a:spcPct val="0"/>
        </a:spcBef>
        <a:spcAft>
          <a:spcPct val="0"/>
        </a:spcAft>
        <a:defRPr sz="2800">
          <a:solidFill>
            <a:srgbClr val="00407A"/>
          </a:solidFill>
          <a:latin typeface="Arial" charset="0"/>
        </a:defRPr>
      </a:lvl2pPr>
      <a:lvl3pPr algn="l" rtl="0" eaLnBrk="1" fontAlgn="base" hangingPunct="1">
        <a:spcBef>
          <a:spcPct val="0"/>
        </a:spcBef>
        <a:spcAft>
          <a:spcPct val="0"/>
        </a:spcAft>
        <a:defRPr sz="2800">
          <a:solidFill>
            <a:srgbClr val="00407A"/>
          </a:solidFill>
          <a:latin typeface="Arial" charset="0"/>
        </a:defRPr>
      </a:lvl3pPr>
      <a:lvl4pPr algn="l" rtl="0" eaLnBrk="1" fontAlgn="base" hangingPunct="1">
        <a:spcBef>
          <a:spcPct val="0"/>
        </a:spcBef>
        <a:spcAft>
          <a:spcPct val="0"/>
        </a:spcAft>
        <a:defRPr sz="2800">
          <a:solidFill>
            <a:srgbClr val="00407A"/>
          </a:solidFill>
          <a:latin typeface="Arial" charset="0"/>
        </a:defRPr>
      </a:lvl4pPr>
      <a:lvl5pPr algn="l" rtl="0" eaLnBrk="1" fontAlgn="base" hangingPunct="1">
        <a:spcBef>
          <a:spcPct val="0"/>
        </a:spcBef>
        <a:spcAft>
          <a:spcPct val="0"/>
        </a:spcAft>
        <a:defRPr sz="2800">
          <a:solidFill>
            <a:srgbClr val="00407A"/>
          </a:solidFill>
          <a:latin typeface="Arial"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Arial" charset="0"/>
        </a:defRPr>
      </a:lvl2pPr>
      <a:lvl3pPr marL="1143000" indent="-228600" algn="l" rtl="0" eaLnBrk="1" fontAlgn="base" hangingPunct="1">
        <a:spcBef>
          <a:spcPct val="20000"/>
        </a:spcBef>
        <a:spcAft>
          <a:spcPct val="0"/>
        </a:spcAft>
        <a:buFont typeface="Wingdings" panose="05000000000000000000" pitchFamily="2" charset="2"/>
        <a:buChar char="§"/>
        <a:defRPr>
          <a:solidFill>
            <a:schemeClr val="tx1"/>
          </a:solidFill>
          <a:latin typeface="Arial" charset="0"/>
        </a:defRPr>
      </a:lvl3pPr>
      <a:lvl4pPr marL="1600200" indent="-228600" algn="l" rtl="0" eaLnBrk="1" fontAlgn="base" hangingPunct="1">
        <a:spcBef>
          <a:spcPct val="20000"/>
        </a:spcBef>
        <a:spcAft>
          <a:spcPct val="0"/>
        </a:spcAft>
        <a:buChar char="+"/>
        <a:defRPr sz="1600">
          <a:solidFill>
            <a:schemeClr val="tx1"/>
          </a:solidFill>
          <a:latin typeface="Arial" charset="0"/>
        </a:defRPr>
      </a:lvl4pPr>
      <a:lvl5pPr marL="2057400" indent="-228600" algn="l" rtl="0" eaLnBrk="1" fontAlgn="base" hangingPunct="1">
        <a:spcBef>
          <a:spcPct val="20000"/>
        </a:spcBef>
        <a:spcAft>
          <a:spcPct val="0"/>
        </a:spcAft>
        <a:buChar char="–"/>
        <a:defRPr sz="1400">
          <a:solidFill>
            <a:schemeClr val="tx1"/>
          </a:solidFill>
          <a:latin typeface="Arial"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uni-bamberg.de/wiai/career/" TargetMode="External"/><Relationship Id="rId2" Type="http://schemas.openxmlformats.org/officeDocument/2006/relationships/hyperlink" Target="mailto:careercenter.wiai@uni-bamberg.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778A3B6-E5A4-C548-8702-63F6C6142654}"/>
              </a:ext>
            </a:extLst>
          </p:cNvPr>
          <p:cNvSpPr txBox="1"/>
          <p:nvPr/>
        </p:nvSpPr>
        <p:spPr>
          <a:xfrm>
            <a:off x="61219" y="123825"/>
            <a:ext cx="7751141" cy="4939814"/>
          </a:xfrm>
          <a:prstGeom prst="rect">
            <a:avLst/>
          </a:prstGeom>
          <a:noFill/>
        </p:spPr>
        <p:txBody>
          <a:bodyPr wrap="square" rtlCol="0">
            <a:spAutoFit/>
          </a:bodyPr>
          <a:lstStyle/>
          <a:p>
            <a:r>
              <a:rPr lang="de-DE" sz="1050" dirty="0">
                <a:solidFill>
                  <a:srgbClr val="FFFFFF"/>
                </a:solidFill>
                <a:latin typeface="UB Scala" panose="02000504070000020003" pitchFamily="2" charset="77"/>
              </a:rPr>
              <a:t>01110111 01101001 01100001 01101001 00100000 01100010 01100001 01101101 01100010 01100101 01110010 01100111 00100000 01110010 01101111 01100011 01101011 01110011 00100000 01101001 01101110 01110100 01100101 01110010 01100100 01101001 01110011 01111010 01101001 01110000 01101100 01101001 01101110 11000011 10100100 01110010 00100000 01101001 01101110 01110100 01100101 01110010 01101110 01100001 01110100 01101001 01101111 01101110 01100001 01101100 00100000 01110000 01100101 01110010 01110011 11000011 10110110 01101110 01101100 01101001 01100011 01101000  01110111 01101001 01100001 01101001 00100000 01100010 01100001 01101101 01100010 01100101 01110010 01100111 00100000 01110010 01101111 01100011 01101011 01110011 00100000 01101001 01101110 01110100 01100101 01110010 01100100 01101001 01110011 01111010 01101001 01110000 01101100 01101001 01101110 11000011 10100100 01110010 00100000 01101001 01101110 01110100 01100101 01110010 01101110 01100001 01110100 01101001 01101111 01101110 01100001 01101100 00100000 01110000 01100101 01110010 01110011 11000011 10110110 01101110 01101100 01101001 01100011 01101000  01110111 01101001 01100001 01101001 00100000 01100010 01100001 01101101 01100010 01100101 01110010 01100111 00100000 01110010 01101111 01100011 01101011 01110011 00100000 01101001 01101110 01110100 01100101 01110010 01100100 01101001 01110011 01111010 01101001 01110000 01101100 01101001 01101110 11000011 10100100 01110010 00100000 01101001 01101110 01110100 01100101 01110010 01101110 01100001 01110100 01101001 01101111 01101110 01100001 01101100 00100000 01110000 01100101 01110010 01110011 11000011 10110110 01101110 01101100 01101001 01100011 01101000  01110111 01101001 01100001 01101001 00100000 01100010 01100001 01101101 01100010 01100101 01110010 01100111 00100000 01110010 01101111 01100011 01101011 01110011 00100000 01101001 01101110 01110100 01100101 01110010 01100100 01101001 01110011 01111010 01101001 01110000 01101100 01101001 01101110 11000011 10100100 01110010 00100000 01101001 01101110 01110100 01100101 01110010 01101110 01100001 01110100 01101001 01101111 01101110 01100001 01101100 00100000 01110000 01100101 01110010 01110011 11000011 10110110 01101110 01101100 01101001 01100011 01101000  01110111 01101001 01100001 01101001 00100000 01100010 01100001 01101101 01100010 01100101 01110010 01100111 00100000 01110010 01101111 01100011 01101011 01110011 00100000 01101001 01101110 01110100 01100101 01110010 01100100 01101001 01110011 01111010 01101001 01110000 01101100 01101001 01101110 11000011 10100100 01110010 00100000 01101001 01101110 01110100 01100101 01110010 01101110 01100001 01110100 01101001 01101111 01101110 01100001 01101100 00100000 01110000 01100101 01110010 01110011 11000011 10110110 01101110 01101100 01101001 01100011 01101000  01110111 01101001 01100001 01101001 00100000 01100010 01100001 01101101 01100010 01100101 01110010 01100111 00100000 01110010 01101111 01100011 01101011 01110011 00100000 01101001 01101110 01110100 01100101 01110010 01100100 01101001 01110011 01111010 01101001 01110000 01101100 01101001 01101110 11000011 10100100 01110010 00100000 01101001 01101110 01110100 01100101 01110010 01101110 01100001 01110100 01101001 01101111 01101110 01100001 01101100 00100000 01110000 01100101 01110010 01110011 11000011 10110110 01101110 01101100 01101001 01100011 01101000  01110111 01101001 01100001 01101001 00100000 01101100 01101001 01100011 01101000  01110111 01101001 01100001 01101001 00100000 01100010 01100001 01101101 01100010 </a:t>
            </a:r>
          </a:p>
        </p:txBody>
      </p:sp>
      <p:sp>
        <p:nvSpPr>
          <p:cNvPr id="12" name="Rechteck 11"/>
          <p:cNvSpPr/>
          <p:nvPr/>
        </p:nvSpPr>
        <p:spPr>
          <a:xfrm>
            <a:off x="54769" y="3231580"/>
            <a:ext cx="5237312" cy="1241425"/>
          </a:xfrm>
          <a:prstGeom prst="rect">
            <a:avLst/>
          </a:prstGeom>
          <a:solidFill>
            <a:srgbClr val="FFCC0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2052" name="Rectangle 2"/>
          <p:cNvSpPr>
            <a:spLocks noGrp="1" noChangeArrowheads="1"/>
          </p:cNvSpPr>
          <p:nvPr>
            <p:ph type="ctrTitle"/>
          </p:nvPr>
        </p:nvSpPr>
        <p:spPr>
          <a:xfrm>
            <a:off x="115989" y="3219822"/>
            <a:ext cx="7048297" cy="1241425"/>
          </a:xfrm>
        </p:spPr>
        <p:txBody>
          <a:bodyPr/>
          <a:lstStyle/>
          <a:p>
            <a:r>
              <a:rPr lang="en-US" altLang="de-DE" sz="3400" dirty="0">
                <a:solidFill>
                  <a:srgbClr val="00457D"/>
                </a:solidFill>
                <a:latin typeface="UB Scala Sans" panose="02000503050000020003" pitchFamily="2" charset="77"/>
                <a:cs typeface="Arial" panose="020B0604020202020204" pitchFamily="34" charset="0"/>
              </a:rPr>
              <a:t>WIAI CAREER CENTER</a:t>
            </a:r>
            <a:endParaRPr lang="de-DE" altLang="de-DE" sz="2200" dirty="0">
              <a:solidFill>
                <a:srgbClr val="00457D"/>
              </a:solidFill>
              <a:latin typeface="UB Scala" panose="02000504070000020003" pitchFamily="2" charset="77"/>
              <a:cs typeface="Arial" panose="020B0604020202020204" pitchFamily="34" charset="0"/>
            </a:endParaRPr>
          </a:p>
        </p:txBody>
      </p:sp>
      <p:pic>
        <p:nvPicPr>
          <p:cNvPr id="2054" name="Grafik 6" descr="ub-cd-ppt-back01-1_l-r.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953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Grafik 7" descr="ub-cd-ppt-back01-1_l-r.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4463" y="0"/>
            <a:ext cx="1095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Grafik 8" descr="ub-cd-ppt-back01-1_u.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064125"/>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Grafik 4"/>
          <p:cNvPicPr>
            <a:picLocks noChangeAspect="1"/>
          </p:cNvPicPr>
          <p:nvPr/>
        </p:nvPicPr>
        <p:blipFill>
          <a:blip r:embed="rId5">
            <a:extLst>
              <a:ext uri="{28A0092B-C50C-407E-A947-70E740481C1C}">
                <a14:useLocalDpi xmlns:a14="http://schemas.microsoft.com/office/drawing/2010/main" val="0"/>
              </a:ext>
            </a:extLst>
          </a:blip>
          <a:srcRect t="2000" r="7187" b="2808"/>
          <a:stretch>
            <a:fillRect/>
          </a:stretch>
        </p:blipFill>
        <p:spPr bwMode="auto">
          <a:xfrm>
            <a:off x="7620000" y="123825"/>
            <a:ext cx="141446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5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5D0CA98-0388-4F45-8631-E667DBF7C463}"/>
              </a:ext>
            </a:extLst>
          </p:cNvPr>
          <p:cNvSpPr>
            <a:spLocks noGrp="1"/>
          </p:cNvSpPr>
          <p:nvPr>
            <p:ph type="title"/>
          </p:nvPr>
        </p:nvSpPr>
        <p:spPr>
          <a:xfrm>
            <a:off x="395536" y="267494"/>
            <a:ext cx="7467600" cy="857250"/>
          </a:xfrm>
        </p:spPr>
        <p:txBody>
          <a:bodyPr/>
          <a:lstStyle/>
          <a:p>
            <a:r>
              <a:rPr lang="de-DE" sz="3600" dirty="0">
                <a:latin typeface="UB Scala Sans" panose="02000503050000020003" pitchFamily="2" charset="77"/>
              </a:rPr>
              <a:t>WIAI Career Center</a:t>
            </a:r>
          </a:p>
        </p:txBody>
      </p:sp>
      <p:sp>
        <p:nvSpPr>
          <p:cNvPr id="6" name="Textfeld 5">
            <a:extLst>
              <a:ext uri="{FF2B5EF4-FFF2-40B4-BE49-F238E27FC236}">
                <a16:creationId xmlns:a16="http://schemas.microsoft.com/office/drawing/2014/main" id="{4C5D5146-BC5A-E847-99F5-F1FE08FEF4DF}"/>
              </a:ext>
            </a:extLst>
          </p:cNvPr>
          <p:cNvSpPr txBox="1"/>
          <p:nvPr/>
        </p:nvSpPr>
        <p:spPr>
          <a:xfrm>
            <a:off x="395536" y="1131590"/>
            <a:ext cx="7632848" cy="3847207"/>
          </a:xfrm>
          <a:prstGeom prst="rect">
            <a:avLst/>
          </a:prstGeom>
          <a:noFill/>
          <a:ln>
            <a:noFill/>
          </a:ln>
        </p:spPr>
        <p:txBody>
          <a:bodyPr wrap="square" rtlCol="0">
            <a:spAutoFit/>
          </a:bodyPr>
          <a:lstStyle/>
          <a:p>
            <a:r>
              <a:rPr lang="en-US" sz="2000" b="1" dirty="0">
                <a:solidFill>
                  <a:srgbClr val="00407A"/>
                </a:solidFill>
                <a:latin typeface="UB Scala" panose="02000504070000020003" pitchFamily="2" charset="77"/>
                <a:ea typeface="Calibri" charset="0"/>
              </a:rPr>
              <a:t>WIAI is the only faculty at the University of Bamberg that offers a </a:t>
            </a:r>
            <a:r>
              <a:rPr lang="en-US" sz="2000" b="1" dirty="0">
                <a:solidFill>
                  <a:srgbClr val="FFCC00"/>
                </a:solidFill>
                <a:latin typeface="UB Scala" panose="02000504070000020003" pitchFamily="2" charset="77"/>
                <a:ea typeface="Calibri" charset="0"/>
              </a:rPr>
              <a:t>career service </a:t>
            </a:r>
            <a:r>
              <a:rPr lang="en-US" sz="2000" b="1" dirty="0">
                <a:solidFill>
                  <a:srgbClr val="00407A"/>
                </a:solidFill>
                <a:latin typeface="UB Scala" panose="02000504070000020003" pitchFamily="2" charset="77"/>
                <a:ea typeface="Calibri" charset="0"/>
              </a:rPr>
              <a:t>to its students</a:t>
            </a:r>
            <a:r>
              <a:rPr lang="de-DE" sz="2000" b="1" dirty="0">
                <a:solidFill>
                  <a:srgbClr val="00407A"/>
                </a:solidFill>
                <a:latin typeface="UB Scala" panose="02000504070000020003" pitchFamily="2" charset="77"/>
                <a:ea typeface="Calibri" charset="0"/>
              </a:rPr>
              <a:t>.</a:t>
            </a:r>
          </a:p>
          <a:p>
            <a:endParaRPr lang="de-DE" sz="2000" b="1" dirty="0">
              <a:solidFill>
                <a:srgbClr val="00407A"/>
              </a:solidFill>
              <a:latin typeface="UB Scala" panose="02000504070000020003" pitchFamily="2" charset="77"/>
              <a:ea typeface="Calibri" charset="0"/>
            </a:endParaRPr>
          </a:p>
          <a:p>
            <a:r>
              <a:rPr lang="de-DE" sz="2000" b="1" dirty="0" err="1">
                <a:solidFill>
                  <a:srgbClr val="00407A"/>
                </a:solidFill>
                <a:latin typeface="UB Scala" panose="02000504070000020003" pitchFamily="2" charset="77"/>
                <a:ea typeface="Calibri" charset="0"/>
              </a:rPr>
              <a:t>Our</a:t>
            </a:r>
            <a:r>
              <a:rPr lang="de-DE" sz="2000" b="1" dirty="0">
                <a:solidFill>
                  <a:srgbClr val="00407A"/>
                </a:solidFill>
                <a:latin typeface="UB Scala" panose="02000504070000020003" pitchFamily="2" charset="77"/>
                <a:ea typeface="Calibri" charset="0"/>
              </a:rPr>
              <a:t> </a:t>
            </a:r>
            <a:r>
              <a:rPr lang="de-DE" sz="2000" b="1" dirty="0" err="1">
                <a:solidFill>
                  <a:srgbClr val="00407A"/>
                </a:solidFill>
                <a:latin typeface="UB Scala" panose="02000504070000020003" pitchFamily="2" charset="77"/>
                <a:ea typeface="Calibri" charset="0"/>
              </a:rPr>
              <a:t>service</a:t>
            </a:r>
            <a:r>
              <a:rPr lang="de-DE" sz="2000" b="1" dirty="0">
                <a:solidFill>
                  <a:srgbClr val="00407A"/>
                </a:solidFill>
                <a:latin typeface="UB Scala" panose="02000504070000020003" pitchFamily="2" charset="77"/>
                <a:ea typeface="Calibri" charset="0"/>
              </a:rPr>
              <a:t>* </a:t>
            </a:r>
            <a:r>
              <a:rPr lang="de-DE" sz="2000" b="1" dirty="0" err="1">
                <a:solidFill>
                  <a:srgbClr val="00407A"/>
                </a:solidFill>
                <a:latin typeface="UB Scala" panose="02000504070000020003" pitchFamily="2" charset="77"/>
                <a:ea typeface="Calibri" charset="0"/>
              </a:rPr>
              <a:t>includes</a:t>
            </a:r>
            <a:r>
              <a:rPr lang="de-DE" sz="2000" b="1" dirty="0">
                <a:solidFill>
                  <a:srgbClr val="00407A"/>
                </a:solidFill>
                <a:latin typeface="UB Scala" panose="02000504070000020003" pitchFamily="2" charset="77"/>
                <a:ea typeface="Calibri" charset="0"/>
              </a:rPr>
              <a:t>, </a:t>
            </a:r>
            <a:r>
              <a:rPr lang="de-DE" sz="2000" b="1" dirty="0" err="1">
                <a:solidFill>
                  <a:srgbClr val="00407A"/>
                </a:solidFill>
                <a:latin typeface="UB Scala" panose="02000504070000020003" pitchFamily="2" charset="77"/>
                <a:ea typeface="Calibri" charset="0"/>
              </a:rPr>
              <a:t>among</a:t>
            </a:r>
            <a:r>
              <a:rPr lang="de-DE" sz="2000" b="1" dirty="0">
                <a:solidFill>
                  <a:srgbClr val="00407A"/>
                </a:solidFill>
                <a:latin typeface="UB Scala" panose="02000504070000020003" pitchFamily="2" charset="77"/>
                <a:ea typeface="Calibri" charset="0"/>
              </a:rPr>
              <a:t> </a:t>
            </a:r>
            <a:r>
              <a:rPr lang="de-DE" sz="2000" b="1" dirty="0" err="1">
                <a:solidFill>
                  <a:srgbClr val="00407A"/>
                </a:solidFill>
                <a:latin typeface="UB Scala" panose="02000504070000020003" pitchFamily="2" charset="77"/>
                <a:ea typeface="Calibri" charset="0"/>
              </a:rPr>
              <a:t>others</a:t>
            </a:r>
            <a:r>
              <a:rPr lang="de-DE" sz="2000" b="1" dirty="0">
                <a:solidFill>
                  <a:srgbClr val="00407A"/>
                </a:solidFill>
                <a:latin typeface="UB Scala" panose="02000504070000020003" pitchFamily="2" charset="77"/>
                <a:ea typeface="Calibri" charset="0"/>
              </a:rPr>
              <a:t>:</a:t>
            </a:r>
          </a:p>
          <a:p>
            <a:endParaRPr lang="de-DE" sz="1000" b="1" dirty="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r>
              <a:rPr lang="de-DE" sz="2000" b="1" dirty="0">
                <a:solidFill>
                  <a:srgbClr val="00407A"/>
                </a:solidFill>
                <a:latin typeface="UB Scala" panose="02000504070000020003" pitchFamily="2" charset="77"/>
                <a:ea typeface="Calibri" charset="0"/>
              </a:rPr>
              <a:t>Job </a:t>
            </a:r>
            <a:r>
              <a:rPr lang="de-DE" sz="2000" b="1" dirty="0" err="1">
                <a:solidFill>
                  <a:srgbClr val="00407A"/>
                </a:solidFill>
                <a:latin typeface="UB Scala" panose="02000504070000020003" pitchFamily="2" charset="77"/>
                <a:ea typeface="Calibri" charset="0"/>
              </a:rPr>
              <a:t>portal</a:t>
            </a:r>
            <a:r>
              <a:rPr lang="de-DE" sz="2000" b="1" dirty="0">
                <a:solidFill>
                  <a:srgbClr val="00407A"/>
                </a:solidFill>
                <a:latin typeface="UB Scala" panose="02000504070000020003" pitchFamily="2" charset="77"/>
                <a:ea typeface="Calibri" charset="0"/>
              </a:rPr>
              <a:t> </a:t>
            </a:r>
            <a:r>
              <a:rPr lang="de-DE" sz="2000" b="1" i="1" dirty="0">
                <a:solidFill>
                  <a:srgbClr val="FFCC00"/>
                </a:solidFill>
                <a:latin typeface="UB Scala" panose="02000504070000020003" pitchFamily="2" charset="77"/>
                <a:ea typeface="Calibri" charset="0"/>
              </a:rPr>
              <a:t>Jobbörse WIAI</a:t>
            </a:r>
          </a:p>
          <a:p>
            <a:pPr marL="285750" indent="-285750">
              <a:buFont typeface="Wingdings" panose="05000000000000000000" pitchFamily="2" charset="2"/>
              <a:buChar char="§"/>
            </a:pPr>
            <a:r>
              <a:rPr lang="de-DE" sz="2000" b="1" dirty="0" err="1">
                <a:solidFill>
                  <a:srgbClr val="00407A"/>
                </a:solidFill>
                <a:latin typeface="UB Scala" panose="02000504070000020003" pitchFamily="2" charset="77"/>
                <a:ea typeface="Calibri" charset="0"/>
              </a:rPr>
              <a:t>Yearly</a:t>
            </a:r>
            <a:r>
              <a:rPr lang="de-DE" sz="2000" b="1" dirty="0">
                <a:solidFill>
                  <a:srgbClr val="00407A"/>
                </a:solidFill>
                <a:latin typeface="UB Scala" panose="02000504070000020003" pitchFamily="2" charset="77"/>
                <a:ea typeface="Calibri" charset="0"/>
              </a:rPr>
              <a:t> </a:t>
            </a:r>
            <a:r>
              <a:rPr lang="de-DE" sz="2000" b="1" dirty="0" err="1">
                <a:solidFill>
                  <a:srgbClr val="00407A"/>
                </a:solidFill>
                <a:latin typeface="UB Scala" panose="02000504070000020003" pitchFamily="2" charset="77"/>
                <a:ea typeface="Calibri" charset="0"/>
              </a:rPr>
              <a:t>career</a:t>
            </a:r>
            <a:r>
              <a:rPr lang="de-DE" sz="2000" b="1" dirty="0">
                <a:solidFill>
                  <a:srgbClr val="00407A"/>
                </a:solidFill>
                <a:latin typeface="UB Scala" panose="02000504070000020003" pitchFamily="2" charset="77"/>
                <a:ea typeface="Calibri" charset="0"/>
              </a:rPr>
              <a:t> </a:t>
            </a:r>
            <a:r>
              <a:rPr lang="de-DE" sz="2000" b="1" dirty="0" err="1">
                <a:solidFill>
                  <a:srgbClr val="00407A"/>
                </a:solidFill>
                <a:latin typeface="UB Scala" panose="02000504070000020003" pitchFamily="2" charset="77"/>
                <a:ea typeface="Calibri" charset="0"/>
              </a:rPr>
              <a:t>day</a:t>
            </a:r>
            <a:r>
              <a:rPr lang="de-DE" sz="2000" b="1" dirty="0">
                <a:solidFill>
                  <a:srgbClr val="00407A"/>
                </a:solidFill>
                <a:latin typeface="UB Scala" panose="02000504070000020003" pitchFamily="2" charset="77"/>
                <a:ea typeface="Calibri" charset="0"/>
              </a:rPr>
              <a:t> </a:t>
            </a:r>
            <a:r>
              <a:rPr lang="de-DE" sz="2000" b="1" i="1" dirty="0">
                <a:solidFill>
                  <a:srgbClr val="FFCC00"/>
                </a:solidFill>
                <a:latin typeface="UB Scala" panose="02000504070000020003" pitchFamily="2" charset="77"/>
                <a:ea typeface="Calibri" charset="0"/>
              </a:rPr>
              <a:t>Karrieretag WIAI</a:t>
            </a:r>
          </a:p>
          <a:p>
            <a:pPr marL="285750" indent="-285750">
              <a:buFont typeface="Wingdings" panose="05000000000000000000" pitchFamily="2" charset="2"/>
              <a:buChar char="§"/>
            </a:pPr>
            <a:r>
              <a:rPr lang="de-DE" sz="2000" b="1" dirty="0">
                <a:solidFill>
                  <a:srgbClr val="00407A"/>
                </a:solidFill>
                <a:latin typeface="UB Scala" panose="02000504070000020003" pitchFamily="2" charset="77"/>
                <a:ea typeface="Calibri" charset="0"/>
              </a:rPr>
              <a:t>Corporate </a:t>
            </a:r>
            <a:r>
              <a:rPr lang="de-DE" sz="2000" b="1" dirty="0" err="1">
                <a:solidFill>
                  <a:srgbClr val="00407A"/>
                </a:solidFill>
                <a:latin typeface="UB Scala" panose="02000504070000020003" pitchFamily="2" charset="77"/>
                <a:ea typeface="Calibri" charset="0"/>
              </a:rPr>
              <a:t>Internship</a:t>
            </a:r>
            <a:r>
              <a:rPr lang="de-DE" sz="2000" b="1" dirty="0">
                <a:solidFill>
                  <a:srgbClr val="00407A"/>
                </a:solidFill>
                <a:latin typeface="UB Scala" panose="02000504070000020003" pitchFamily="2" charset="77"/>
                <a:ea typeface="Calibri" charset="0"/>
              </a:rPr>
              <a:t> </a:t>
            </a:r>
            <a:r>
              <a:rPr lang="de-DE" sz="2000" b="1" dirty="0" err="1">
                <a:solidFill>
                  <a:srgbClr val="00407A"/>
                </a:solidFill>
                <a:latin typeface="UB Scala" panose="02000504070000020003" pitchFamily="2" charset="77"/>
                <a:ea typeface="Calibri" charset="0"/>
              </a:rPr>
              <a:t>Program</a:t>
            </a:r>
            <a:endParaRPr lang="de-DE" sz="2000" b="1" dirty="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r>
              <a:rPr lang="de-DE" sz="2000" b="1" dirty="0">
                <a:solidFill>
                  <a:srgbClr val="00407A"/>
                </a:solidFill>
                <a:latin typeface="UB Scala" panose="02000504070000020003" pitchFamily="2" charset="77"/>
                <a:ea typeface="Calibri" charset="0"/>
              </a:rPr>
              <a:t>CV check</a:t>
            </a:r>
          </a:p>
          <a:p>
            <a:endParaRPr lang="de-DE" sz="2000" b="1" dirty="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endParaRPr lang="de-DE" sz="2000" b="1" dirty="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endParaRPr lang="de-DE" sz="2000" b="1" dirty="0">
              <a:solidFill>
                <a:srgbClr val="00407A"/>
              </a:solidFill>
              <a:latin typeface="UB Scala" panose="02000504070000020003" pitchFamily="2" charset="77"/>
              <a:ea typeface="Calibri" charset="0"/>
            </a:endParaRPr>
          </a:p>
          <a:p>
            <a:r>
              <a:rPr lang="de-DE" sz="1400" b="1" dirty="0">
                <a:solidFill>
                  <a:srgbClr val="00407A"/>
                </a:solidFill>
                <a:latin typeface="UB Scala" panose="02000504070000020003" pitchFamily="2" charset="77"/>
                <a:ea typeface="Calibri" charset="0"/>
              </a:rPr>
              <a:t>*</a:t>
            </a:r>
            <a:r>
              <a:rPr lang="de-DE" sz="1400" dirty="0" err="1">
                <a:solidFill>
                  <a:srgbClr val="00407A"/>
                </a:solidFill>
                <a:latin typeface="UB Scala" panose="02000504070000020003" pitchFamily="2" charset="77"/>
                <a:ea typeface="Calibri" charset="0"/>
              </a:rPr>
              <a:t>Please</a:t>
            </a:r>
            <a:r>
              <a:rPr lang="de-DE" sz="1400" dirty="0">
                <a:solidFill>
                  <a:srgbClr val="00407A"/>
                </a:solidFill>
                <a:latin typeface="UB Scala" panose="02000504070000020003" pitchFamily="2" charset="77"/>
                <a:ea typeface="Calibri" charset="0"/>
              </a:rPr>
              <a:t> </a:t>
            </a:r>
            <a:r>
              <a:rPr lang="de-DE" sz="1400" dirty="0" err="1">
                <a:solidFill>
                  <a:srgbClr val="00407A"/>
                </a:solidFill>
                <a:latin typeface="UB Scala" panose="02000504070000020003" pitchFamily="2" charset="77"/>
                <a:ea typeface="Calibri" charset="0"/>
              </a:rPr>
              <a:t>notice</a:t>
            </a:r>
            <a:r>
              <a:rPr lang="de-DE" sz="1400" dirty="0">
                <a:solidFill>
                  <a:srgbClr val="00407A"/>
                </a:solidFill>
                <a:latin typeface="UB Scala" panose="02000504070000020003" pitchFamily="2" charset="77"/>
                <a:ea typeface="Calibri" charset="0"/>
              </a:rPr>
              <a:t> </a:t>
            </a:r>
            <a:r>
              <a:rPr lang="de-DE" sz="1400" dirty="0" err="1">
                <a:solidFill>
                  <a:srgbClr val="00407A"/>
                </a:solidFill>
                <a:latin typeface="UB Scala" panose="02000504070000020003" pitchFamily="2" charset="77"/>
                <a:ea typeface="Calibri" charset="0"/>
              </a:rPr>
              <a:t>that</a:t>
            </a:r>
            <a:r>
              <a:rPr lang="de-DE" sz="1400" dirty="0">
                <a:solidFill>
                  <a:srgbClr val="00407A"/>
                </a:solidFill>
                <a:latin typeface="UB Scala" panose="02000504070000020003" pitchFamily="2" charset="77"/>
                <a:ea typeface="Calibri" charset="0"/>
              </a:rPr>
              <a:t> not all services </a:t>
            </a:r>
            <a:r>
              <a:rPr lang="de-DE" sz="1400" dirty="0" err="1">
                <a:solidFill>
                  <a:srgbClr val="00407A"/>
                </a:solidFill>
                <a:latin typeface="UB Scala" panose="02000504070000020003" pitchFamily="2" charset="77"/>
                <a:ea typeface="Calibri" charset="0"/>
              </a:rPr>
              <a:t>are</a:t>
            </a:r>
            <a:r>
              <a:rPr lang="de-DE" sz="1400" dirty="0">
                <a:solidFill>
                  <a:srgbClr val="00407A"/>
                </a:solidFill>
                <a:latin typeface="UB Scala" panose="02000504070000020003" pitchFamily="2" charset="77"/>
                <a:ea typeface="Calibri" charset="0"/>
              </a:rPr>
              <a:t> </a:t>
            </a:r>
            <a:r>
              <a:rPr lang="de-DE" sz="1400" dirty="0" err="1">
                <a:solidFill>
                  <a:srgbClr val="00407A"/>
                </a:solidFill>
                <a:latin typeface="UB Scala" panose="02000504070000020003" pitchFamily="2" charset="77"/>
                <a:ea typeface="Calibri" charset="0"/>
              </a:rPr>
              <a:t>offered</a:t>
            </a:r>
            <a:r>
              <a:rPr lang="de-DE" sz="1400" dirty="0">
                <a:solidFill>
                  <a:srgbClr val="00407A"/>
                </a:solidFill>
                <a:latin typeface="UB Scala" panose="02000504070000020003" pitchFamily="2" charset="77"/>
                <a:ea typeface="Calibri" charset="0"/>
              </a:rPr>
              <a:t> </a:t>
            </a:r>
            <a:r>
              <a:rPr lang="de-DE" sz="1400" dirty="0" err="1">
                <a:solidFill>
                  <a:srgbClr val="00407A"/>
                </a:solidFill>
                <a:latin typeface="UB Scala" panose="02000504070000020003" pitchFamily="2" charset="77"/>
                <a:ea typeface="Calibri" charset="0"/>
              </a:rPr>
              <a:t>during</a:t>
            </a:r>
            <a:r>
              <a:rPr lang="de-DE" sz="1400" dirty="0">
                <a:solidFill>
                  <a:srgbClr val="00407A"/>
                </a:solidFill>
                <a:latin typeface="UB Scala" panose="02000504070000020003" pitchFamily="2" charset="77"/>
                <a:ea typeface="Calibri" charset="0"/>
              </a:rPr>
              <a:t> </a:t>
            </a:r>
            <a:r>
              <a:rPr lang="de-DE" sz="1400" dirty="0" err="1">
                <a:solidFill>
                  <a:srgbClr val="00407A"/>
                </a:solidFill>
                <a:latin typeface="UB Scala" panose="02000504070000020003" pitchFamily="2" charset="77"/>
                <a:ea typeface="Calibri" charset="0"/>
              </a:rPr>
              <a:t>semester</a:t>
            </a:r>
            <a:r>
              <a:rPr lang="de-DE" sz="1400" dirty="0">
                <a:solidFill>
                  <a:srgbClr val="00407A"/>
                </a:solidFill>
                <a:latin typeface="UB Scala" panose="02000504070000020003" pitchFamily="2" charset="77"/>
                <a:ea typeface="Calibri" charset="0"/>
              </a:rPr>
              <a:t> </a:t>
            </a:r>
            <a:r>
              <a:rPr lang="de-DE" sz="1400" dirty="0" err="1">
                <a:solidFill>
                  <a:srgbClr val="00407A"/>
                </a:solidFill>
                <a:latin typeface="UB Scala" panose="02000504070000020003" pitchFamily="2" charset="77"/>
                <a:ea typeface="Calibri" charset="0"/>
              </a:rPr>
              <a:t>breaks</a:t>
            </a:r>
            <a:r>
              <a:rPr lang="de-DE" sz="1400" dirty="0">
                <a:solidFill>
                  <a:srgbClr val="00407A"/>
                </a:solidFill>
                <a:latin typeface="UB Scala" panose="02000504070000020003" pitchFamily="2" charset="77"/>
                <a:ea typeface="Calibri" charset="0"/>
              </a:rPr>
              <a:t>.</a:t>
            </a:r>
          </a:p>
        </p:txBody>
      </p:sp>
    </p:spTree>
    <p:extLst>
      <p:ext uri="{BB962C8B-B14F-4D97-AF65-F5344CB8AC3E}">
        <p14:creationId xmlns:p14="http://schemas.microsoft.com/office/powerpoint/2010/main" val="3268953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5D0CA98-0388-4F45-8631-E667DBF7C463}"/>
              </a:ext>
            </a:extLst>
          </p:cNvPr>
          <p:cNvSpPr>
            <a:spLocks noGrp="1"/>
          </p:cNvSpPr>
          <p:nvPr>
            <p:ph type="title"/>
          </p:nvPr>
        </p:nvSpPr>
        <p:spPr>
          <a:xfrm>
            <a:off x="395536" y="267494"/>
            <a:ext cx="7467600" cy="857250"/>
          </a:xfrm>
        </p:spPr>
        <p:txBody>
          <a:bodyPr/>
          <a:lstStyle/>
          <a:p>
            <a:r>
              <a:rPr lang="de-DE" sz="3600" dirty="0">
                <a:latin typeface="UB Scala Sans" panose="02000503050000020003" pitchFamily="2" charset="77"/>
              </a:rPr>
              <a:t>Jobbörse WIAI</a:t>
            </a:r>
          </a:p>
        </p:txBody>
      </p:sp>
      <p:sp>
        <p:nvSpPr>
          <p:cNvPr id="6" name="Textfeld 5">
            <a:extLst>
              <a:ext uri="{FF2B5EF4-FFF2-40B4-BE49-F238E27FC236}">
                <a16:creationId xmlns:a16="http://schemas.microsoft.com/office/drawing/2014/main" id="{4C5D5146-BC5A-E847-99F5-F1FE08FEF4DF}"/>
              </a:ext>
            </a:extLst>
          </p:cNvPr>
          <p:cNvSpPr txBox="1"/>
          <p:nvPr/>
        </p:nvSpPr>
        <p:spPr>
          <a:xfrm>
            <a:off x="395536" y="1131590"/>
            <a:ext cx="7632848" cy="3354765"/>
          </a:xfrm>
          <a:prstGeom prst="rect">
            <a:avLst/>
          </a:prstGeom>
          <a:noFill/>
          <a:ln>
            <a:noFill/>
          </a:ln>
        </p:spPr>
        <p:txBody>
          <a:bodyPr wrap="square" rtlCol="0">
            <a:spAutoFit/>
          </a:bodyPr>
          <a:lstStyle/>
          <a:p>
            <a:r>
              <a:rPr lang="de-DE" sz="1800" b="1" dirty="0">
                <a:solidFill>
                  <a:srgbClr val="FFCC00"/>
                </a:solidFill>
                <a:latin typeface="UB Scala" panose="02000504070000020003" pitchFamily="2" charset="77"/>
                <a:ea typeface="Calibri" charset="0"/>
              </a:rPr>
              <a:t>Virtual Campus</a:t>
            </a:r>
            <a:r>
              <a:rPr lang="de-DE" sz="1800" b="1" dirty="0">
                <a:solidFill>
                  <a:srgbClr val="00407A"/>
                </a:solidFill>
                <a:latin typeface="UB Scala" panose="02000504070000020003" pitchFamily="2" charset="77"/>
                <a:ea typeface="Calibri" charset="0"/>
              </a:rPr>
              <a:t> </a:t>
            </a:r>
            <a:r>
              <a:rPr lang="de-DE" sz="1800" b="1" dirty="0">
                <a:solidFill>
                  <a:srgbClr val="FFCC00"/>
                </a:solidFill>
                <a:latin typeface="UB Scala" panose="02000504070000020003" pitchFamily="2" charset="77"/>
                <a:ea typeface="Calibri" charset="0"/>
              </a:rPr>
              <a:t>Course</a:t>
            </a:r>
            <a:r>
              <a:rPr lang="de-DE" sz="1800" b="1" dirty="0">
                <a:solidFill>
                  <a:srgbClr val="00407A"/>
                </a:solidFill>
                <a:latin typeface="UB Scala" panose="02000504070000020003" pitchFamily="2" charset="77"/>
                <a:ea typeface="Calibri" charset="0"/>
              </a:rPr>
              <a:t> </a:t>
            </a:r>
            <a:r>
              <a:rPr lang="de-DE" sz="1800" b="1" dirty="0" err="1">
                <a:solidFill>
                  <a:srgbClr val="00407A"/>
                </a:solidFill>
                <a:latin typeface="UB Scala" panose="02000504070000020003" pitchFamily="2" charset="77"/>
                <a:ea typeface="Calibri" charset="0"/>
              </a:rPr>
              <a:t>that</a:t>
            </a:r>
            <a:r>
              <a:rPr lang="de-DE" sz="1800" b="1" dirty="0">
                <a:solidFill>
                  <a:srgbClr val="00407A"/>
                </a:solidFill>
                <a:latin typeface="UB Scala" panose="02000504070000020003" pitchFamily="2" charset="77"/>
                <a:ea typeface="Calibri" charset="0"/>
              </a:rPr>
              <a:t> </a:t>
            </a:r>
            <a:r>
              <a:rPr lang="de-DE" sz="1800" b="1" dirty="0" err="1">
                <a:solidFill>
                  <a:srgbClr val="00407A"/>
                </a:solidFill>
                <a:latin typeface="UB Scala" panose="02000504070000020003" pitchFamily="2" charset="77"/>
                <a:ea typeface="Calibri" charset="0"/>
              </a:rPr>
              <a:t>regularly</a:t>
            </a:r>
            <a:r>
              <a:rPr lang="de-DE" sz="1800" b="1" dirty="0">
                <a:solidFill>
                  <a:srgbClr val="00407A"/>
                </a:solidFill>
                <a:latin typeface="UB Scala" panose="02000504070000020003" pitchFamily="2" charset="77"/>
                <a:ea typeface="Calibri" charset="0"/>
              </a:rPr>
              <a:t> </a:t>
            </a:r>
            <a:r>
              <a:rPr lang="de-DE" sz="1800" b="1" dirty="0" err="1">
                <a:solidFill>
                  <a:srgbClr val="00407A"/>
                </a:solidFill>
                <a:latin typeface="UB Scala" panose="02000504070000020003" pitchFamily="2" charset="77"/>
                <a:ea typeface="Calibri" charset="0"/>
              </a:rPr>
              <a:t>posts</a:t>
            </a:r>
            <a:r>
              <a:rPr lang="de-DE" sz="1800" b="1" dirty="0">
                <a:solidFill>
                  <a:srgbClr val="00407A"/>
                </a:solidFill>
                <a:latin typeface="UB Scala" panose="02000504070000020003" pitchFamily="2" charset="77"/>
                <a:ea typeface="Calibri" charset="0"/>
              </a:rPr>
              <a:t>:</a:t>
            </a:r>
          </a:p>
          <a:p>
            <a:endParaRPr lang="de-DE" sz="900" b="1" dirty="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r>
              <a:rPr lang="de-DE" sz="1600" b="1" dirty="0" err="1">
                <a:solidFill>
                  <a:srgbClr val="00407A"/>
                </a:solidFill>
                <a:latin typeface="UB Scala" panose="02000504070000020003" pitchFamily="2" charset="77"/>
                <a:ea typeface="Calibri" charset="0"/>
              </a:rPr>
              <a:t>Internships</a:t>
            </a:r>
            <a:endParaRPr lang="de-DE" sz="1600" b="1" dirty="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r>
              <a:rPr lang="de-DE" sz="1600" b="1" dirty="0">
                <a:solidFill>
                  <a:srgbClr val="00407A"/>
                </a:solidFill>
                <a:latin typeface="UB Scala" panose="02000504070000020003" pitchFamily="2" charset="77"/>
                <a:ea typeface="Calibri" charset="0"/>
              </a:rPr>
              <a:t>Working </a:t>
            </a:r>
            <a:r>
              <a:rPr lang="de-DE" sz="1600" b="1" dirty="0" err="1">
                <a:solidFill>
                  <a:srgbClr val="00407A"/>
                </a:solidFill>
                <a:latin typeface="UB Scala" panose="02000504070000020003" pitchFamily="2" charset="77"/>
                <a:ea typeface="Calibri" charset="0"/>
              </a:rPr>
              <a:t>student</a:t>
            </a:r>
            <a:r>
              <a:rPr lang="de-DE" sz="1600" b="1" dirty="0">
                <a:solidFill>
                  <a:srgbClr val="00407A"/>
                </a:solidFill>
                <a:latin typeface="UB Scala" panose="02000504070000020003" pitchFamily="2" charset="77"/>
                <a:ea typeface="Calibri" charset="0"/>
              </a:rPr>
              <a:t> jobs</a:t>
            </a:r>
          </a:p>
          <a:p>
            <a:pPr marL="285750" indent="-285750">
              <a:buFont typeface="Wingdings" panose="05000000000000000000" pitchFamily="2" charset="2"/>
              <a:buChar char="§"/>
            </a:pPr>
            <a:r>
              <a:rPr lang="de-DE" sz="1600" b="1" dirty="0">
                <a:solidFill>
                  <a:srgbClr val="00407A"/>
                </a:solidFill>
                <a:latin typeface="UB Scala" panose="02000504070000020003" pitchFamily="2" charset="77"/>
                <a:ea typeface="Calibri" charset="0"/>
              </a:rPr>
              <a:t>Trainee </a:t>
            </a:r>
            <a:r>
              <a:rPr lang="de-DE" sz="1600" b="1" dirty="0" err="1">
                <a:solidFill>
                  <a:srgbClr val="00407A"/>
                </a:solidFill>
                <a:latin typeface="UB Scala" panose="02000504070000020003" pitchFamily="2" charset="77"/>
                <a:ea typeface="Calibri" charset="0"/>
              </a:rPr>
              <a:t>positions</a:t>
            </a:r>
            <a:endParaRPr lang="de-DE" sz="1600" b="1" dirty="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r>
              <a:rPr lang="de-DE" sz="1600" b="1" dirty="0">
                <a:solidFill>
                  <a:srgbClr val="00407A"/>
                </a:solidFill>
                <a:latin typeface="UB Scala" panose="02000504070000020003" pitchFamily="2" charset="77"/>
                <a:ea typeface="Calibri" charset="0"/>
              </a:rPr>
              <a:t>Regular </a:t>
            </a:r>
            <a:r>
              <a:rPr lang="de-DE" sz="1600" b="1" dirty="0" err="1">
                <a:solidFill>
                  <a:srgbClr val="00407A"/>
                </a:solidFill>
                <a:latin typeface="UB Scala" panose="02000504070000020003" pitchFamily="2" charset="77"/>
                <a:ea typeface="Calibri" charset="0"/>
              </a:rPr>
              <a:t>job</a:t>
            </a:r>
            <a:r>
              <a:rPr lang="de-DE" sz="1600" b="1" dirty="0">
                <a:solidFill>
                  <a:srgbClr val="00407A"/>
                </a:solidFill>
                <a:latin typeface="UB Scala" panose="02000504070000020003" pitchFamily="2" charset="77"/>
                <a:ea typeface="Calibri" charset="0"/>
              </a:rPr>
              <a:t> </a:t>
            </a:r>
            <a:r>
              <a:rPr lang="de-DE" sz="1600" b="1" dirty="0" err="1">
                <a:solidFill>
                  <a:srgbClr val="00407A"/>
                </a:solidFill>
                <a:latin typeface="UB Scala" panose="02000504070000020003" pitchFamily="2" charset="77"/>
                <a:ea typeface="Calibri" charset="0"/>
              </a:rPr>
              <a:t>offers</a:t>
            </a:r>
            <a:endParaRPr lang="de-DE" sz="1600" b="1" dirty="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r>
              <a:rPr lang="de-DE" sz="1600" b="1" dirty="0">
                <a:solidFill>
                  <a:srgbClr val="00407A"/>
                </a:solidFill>
                <a:latin typeface="UB Scala" panose="02000504070000020003" pitchFamily="2" charset="77"/>
                <a:ea typeface="Calibri" charset="0"/>
              </a:rPr>
              <a:t>Industrial </a:t>
            </a:r>
            <a:r>
              <a:rPr lang="de-DE" sz="1600" b="1" dirty="0" err="1">
                <a:solidFill>
                  <a:srgbClr val="00407A"/>
                </a:solidFill>
                <a:latin typeface="UB Scala" panose="02000504070000020003" pitchFamily="2" charset="77"/>
                <a:ea typeface="Calibri" charset="0"/>
              </a:rPr>
              <a:t>career</a:t>
            </a:r>
            <a:r>
              <a:rPr lang="de-DE" sz="1600" b="1" dirty="0">
                <a:solidFill>
                  <a:srgbClr val="00407A"/>
                </a:solidFill>
                <a:latin typeface="UB Scala" panose="02000504070000020003" pitchFamily="2" charset="77"/>
                <a:ea typeface="Calibri" charset="0"/>
              </a:rPr>
              <a:t> </a:t>
            </a:r>
            <a:r>
              <a:rPr lang="de-DE" sz="1600" b="1" dirty="0" err="1">
                <a:solidFill>
                  <a:srgbClr val="00407A"/>
                </a:solidFill>
                <a:latin typeface="UB Scala" panose="02000504070000020003" pitchFamily="2" charset="77"/>
                <a:ea typeface="Calibri" charset="0"/>
              </a:rPr>
              <a:t>events</a:t>
            </a:r>
            <a:r>
              <a:rPr lang="de-DE" sz="1600" b="1" dirty="0">
                <a:solidFill>
                  <a:srgbClr val="00407A"/>
                </a:solidFill>
                <a:latin typeface="UB Scala" panose="02000504070000020003" pitchFamily="2" charset="77"/>
                <a:ea typeface="Calibri" charset="0"/>
              </a:rPr>
              <a:t> </a:t>
            </a:r>
          </a:p>
          <a:p>
            <a:pPr marL="285750" indent="-285750">
              <a:buFont typeface="Wingdings" panose="05000000000000000000" pitchFamily="2" charset="2"/>
              <a:buChar char="§"/>
            </a:pPr>
            <a:r>
              <a:rPr lang="de-DE" sz="1600" b="1" dirty="0">
                <a:solidFill>
                  <a:srgbClr val="00407A"/>
                </a:solidFill>
                <a:latin typeface="UB Scala" panose="02000504070000020003" pitchFamily="2" charset="77"/>
                <a:ea typeface="Calibri" charset="0"/>
              </a:rPr>
              <a:t>Events </a:t>
            </a:r>
            <a:r>
              <a:rPr lang="de-DE" sz="1600" b="1" dirty="0" err="1">
                <a:solidFill>
                  <a:srgbClr val="00407A"/>
                </a:solidFill>
                <a:latin typeface="UB Scala" panose="02000504070000020003" pitchFamily="2" charset="77"/>
                <a:ea typeface="Calibri" charset="0"/>
              </a:rPr>
              <a:t>of</a:t>
            </a:r>
            <a:r>
              <a:rPr lang="de-DE" sz="1600" b="1" dirty="0">
                <a:solidFill>
                  <a:srgbClr val="00407A"/>
                </a:solidFill>
                <a:latin typeface="UB Scala" panose="02000504070000020003" pitchFamily="2" charset="77"/>
                <a:ea typeface="Calibri" charset="0"/>
              </a:rPr>
              <a:t> </a:t>
            </a:r>
            <a:r>
              <a:rPr lang="de-DE" sz="1600" b="1" dirty="0" err="1">
                <a:solidFill>
                  <a:srgbClr val="00407A"/>
                </a:solidFill>
                <a:latin typeface="UB Scala" panose="02000504070000020003" pitchFamily="2" charset="77"/>
                <a:ea typeface="Calibri" charset="0"/>
              </a:rPr>
              <a:t>the</a:t>
            </a:r>
            <a:r>
              <a:rPr lang="de-DE" sz="1600" b="1" dirty="0">
                <a:solidFill>
                  <a:srgbClr val="00407A"/>
                </a:solidFill>
                <a:latin typeface="UB Scala" panose="02000504070000020003" pitchFamily="2" charset="77"/>
                <a:ea typeface="Calibri" charset="0"/>
              </a:rPr>
              <a:t> WIAI </a:t>
            </a:r>
            <a:r>
              <a:rPr lang="de-DE" sz="1600" b="1" dirty="0" err="1">
                <a:solidFill>
                  <a:srgbClr val="00407A"/>
                </a:solidFill>
                <a:latin typeface="UB Scala" panose="02000504070000020003" pitchFamily="2" charset="77"/>
                <a:ea typeface="Calibri" charset="0"/>
              </a:rPr>
              <a:t>faculty</a:t>
            </a:r>
            <a:endParaRPr lang="de-DE" sz="1600" b="1" dirty="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endParaRPr lang="de-DE" sz="1600" b="1" dirty="0">
              <a:solidFill>
                <a:srgbClr val="00407A"/>
              </a:solidFill>
              <a:latin typeface="UB Scala" panose="02000504070000020003" pitchFamily="2" charset="77"/>
              <a:ea typeface="Calibri" charset="0"/>
            </a:endParaRPr>
          </a:p>
          <a:p>
            <a:r>
              <a:rPr lang="de-DE" sz="1600" b="1" dirty="0" err="1">
                <a:solidFill>
                  <a:srgbClr val="00407A"/>
                </a:solidFill>
                <a:latin typeface="UB Scala" panose="02000504070000020003" pitchFamily="2" charset="77"/>
                <a:ea typeface="Calibri" charset="0"/>
              </a:rPr>
              <a:t>Your</a:t>
            </a:r>
            <a:r>
              <a:rPr lang="de-DE" sz="1600" b="1" dirty="0">
                <a:solidFill>
                  <a:srgbClr val="00407A"/>
                </a:solidFill>
                <a:latin typeface="UB Scala" panose="02000504070000020003" pitchFamily="2" charset="77"/>
                <a:ea typeface="Calibri" charset="0"/>
              </a:rPr>
              <a:t> </a:t>
            </a:r>
            <a:r>
              <a:rPr lang="de-DE" sz="1600" b="1" dirty="0" err="1">
                <a:solidFill>
                  <a:srgbClr val="FFCC00"/>
                </a:solidFill>
                <a:latin typeface="UB Scala" panose="02000504070000020003" pitchFamily="2" charset="77"/>
                <a:ea typeface="Calibri" charset="0"/>
              </a:rPr>
              <a:t>advantage</a:t>
            </a:r>
            <a:r>
              <a:rPr lang="de-DE" sz="1600" b="1" dirty="0">
                <a:solidFill>
                  <a:srgbClr val="00407A"/>
                </a:solidFill>
                <a:latin typeface="UB Scala" panose="02000504070000020003" pitchFamily="2" charset="77"/>
                <a:ea typeface="Calibri" charset="0"/>
              </a:rPr>
              <a:t>:</a:t>
            </a:r>
          </a:p>
          <a:p>
            <a:endParaRPr lang="de-DE" sz="900" b="1" dirty="0">
              <a:solidFill>
                <a:srgbClr val="00407A"/>
              </a:solidFill>
              <a:latin typeface="UB Scala" panose="02000504070000020003" pitchFamily="2" charset="77"/>
              <a:ea typeface="Calibri" charset="0"/>
            </a:endParaRPr>
          </a:p>
          <a:p>
            <a:r>
              <a:rPr lang="de-DE" sz="1600" b="1" dirty="0">
                <a:solidFill>
                  <a:srgbClr val="00407A"/>
                </a:solidFill>
                <a:latin typeface="UB Scala" panose="02000504070000020003" pitchFamily="2" charset="77"/>
                <a:ea typeface="Calibri" charset="0"/>
              </a:rPr>
              <a:t>Jobs </a:t>
            </a:r>
            <a:r>
              <a:rPr lang="de-DE" sz="1600" b="1" dirty="0" err="1">
                <a:solidFill>
                  <a:srgbClr val="00407A"/>
                </a:solidFill>
                <a:latin typeface="UB Scala" panose="02000504070000020003" pitchFamily="2" charset="77"/>
                <a:ea typeface="Calibri" charset="0"/>
              </a:rPr>
              <a:t>and</a:t>
            </a:r>
            <a:r>
              <a:rPr lang="de-DE" sz="1600" b="1" dirty="0">
                <a:solidFill>
                  <a:srgbClr val="00407A"/>
                </a:solidFill>
                <a:latin typeface="UB Scala" panose="02000504070000020003" pitchFamily="2" charset="77"/>
                <a:ea typeface="Calibri" charset="0"/>
              </a:rPr>
              <a:t> </a:t>
            </a:r>
            <a:r>
              <a:rPr lang="de-DE" sz="1600" b="1" dirty="0" err="1">
                <a:solidFill>
                  <a:srgbClr val="00407A"/>
                </a:solidFill>
                <a:latin typeface="UB Scala" panose="02000504070000020003" pitchFamily="2" charset="77"/>
                <a:ea typeface="Calibri" charset="0"/>
              </a:rPr>
              <a:t>events</a:t>
            </a:r>
            <a:r>
              <a:rPr lang="de-DE" sz="1600" b="1" dirty="0">
                <a:solidFill>
                  <a:srgbClr val="00407A"/>
                </a:solidFill>
                <a:latin typeface="UB Scala" panose="02000504070000020003" pitchFamily="2" charset="77"/>
                <a:ea typeface="Calibri" charset="0"/>
              </a:rPr>
              <a:t> </a:t>
            </a:r>
            <a:r>
              <a:rPr lang="de-DE" sz="1600" b="1" dirty="0" err="1">
                <a:solidFill>
                  <a:srgbClr val="00407A"/>
                </a:solidFill>
                <a:latin typeface="UB Scala" panose="02000504070000020003" pitchFamily="2" charset="77"/>
                <a:ea typeface="Calibri" charset="0"/>
              </a:rPr>
              <a:t>posted</a:t>
            </a:r>
            <a:r>
              <a:rPr lang="de-DE" sz="1600" b="1" dirty="0">
                <a:solidFill>
                  <a:srgbClr val="00407A"/>
                </a:solidFill>
                <a:latin typeface="UB Scala" panose="02000504070000020003" pitchFamily="2" charset="77"/>
                <a:ea typeface="Calibri" charset="0"/>
              </a:rPr>
              <a:t> in </a:t>
            </a:r>
            <a:r>
              <a:rPr lang="de-DE" sz="1600" b="1" dirty="0" err="1">
                <a:solidFill>
                  <a:srgbClr val="00407A"/>
                </a:solidFill>
                <a:latin typeface="UB Scala" panose="02000504070000020003" pitchFamily="2" charset="77"/>
                <a:ea typeface="Calibri" charset="0"/>
              </a:rPr>
              <a:t>the</a:t>
            </a:r>
            <a:r>
              <a:rPr lang="de-DE" sz="1600" b="1" dirty="0">
                <a:solidFill>
                  <a:srgbClr val="00407A"/>
                </a:solidFill>
                <a:latin typeface="UB Scala" panose="02000504070000020003" pitchFamily="2" charset="77"/>
                <a:ea typeface="Calibri" charset="0"/>
              </a:rPr>
              <a:t> Jobbörse WIAI </a:t>
            </a:r>
            <a:r>
              <a:rPr lang="de-DE" sz="1600" b="1" dirty="0" err="1">
                <a:solidFill>
                  <a:srgbClr val="00407A"/>
                </a:solidFill>
                <a:latin typeface="UB Scala" panose="02000504070000020003" pitchFamily="2" charset="77"/>
                <a:ea typeface="Calibri" charset="0"/>
              </a:rPr>
              <a:t>are</a:t>
            </a:r>
            <a:r>
              <a:rPr lang="de-DE" sz="1600" b="1" dirty="0">
                <a:solidFill>
                  <a:srgbClr val="00407A"/>
                </a:solidFill>
                <a:latin typeface="UB Scala" panose="02000504070000020003" pitchFamily="2" charset="77"/>
                <a:ea typeface="Calibri" charset="0"/>
              </a:rPr>
              <a:t> </a:t>
            </a:r>
            <a:r>
              <a:rPr lang="de-DE" sz="1600" b="1" dirty="0" err="1">
                <a:solidFill>
                  <a:srgbClr val="00407A"/>
                </a:solidFill>
                <a:latin typeface="UB Scala" panose="02000504070000020003" pitchFamily="2" charset="77"/>
                <a:ea typeface="Calibri" charset="0"/>
              </a:rPr>
              <a:t>sent</a:t>
            </a:r>
            <a:endParaRPr lang="de-DE" sz="1600" b="1" dirty="0">
              <a:solidFill>
                <a:srgbClr val="00407A"/>
              </a:solidFill>
              <a:latin typeface="UB Scala" panose="02000504070000020003" pitchFamily="2" charset="77"/>
              <a:ea typeface="Calibri" charset="0"/>
            </a:endParaRPr>
          </a:p>
          <a:p>
            <a:r>
              <a:rPr lang="de-DE" sz="1600" b="1" dirty="0" err="1">
                <a:solidFill>
                  <a:srgbClr val="00407A"/>
                </a:solidFill>
                <a:latin typeface="UB Scala" panose="02000504070000020003" pitchFamily="2" charset="77"/>
                <a:ea typeface="Calibri" charset="0"/>
              </a:rPr>
              <a:t>to</a:t>
            </a:r>
            <a:r>
              <a:rPr lang="de-DE" sz="1600" b="1" dirty="0">
                <a:solidFill>
                  <a:srgbClr val="00407A"/>
                </a:solidFill>
                <a:latin typeface="UB Scala" panose="02000504070000020003" pitchFamily="2" charset="77"/>
                <a:ea typeface="Calibri" charset="0"/>
              </a:rPr>
              <a:t> </a:t>
            </a:r>
            <a:r>
              <a:rPr lang="de-DE" sz="1600" b="1" dirty="0" err="1">
                <a:solidFill>
                  <a:srgbClr val="00407A"/>
                </a:solidFill>
                <a:latin typeface="UB Scala" panose="02000504070000020003" pitchFamily="2" charset="77"/>
                <a:ea typeface="Calibri" charset="0"/>
              </a:rPr>
              <a:t>us</a:t>
            </a:r>
            <a:r>
              <a:rPr lang="de-DE" sz="1600" b="1" dirty="0">
                <a:solidFill>
                  <a:srgbClr val="00407A"/>
                </a:solidFill>
                <a:latin typeface="UB Scala" panose="02000504070000020003" pitchFamily="2" charset="77"/>
                <a:ea typeface="Calibri" charset="0"/>
              </a:rPr>
              <a:t> </a:t>
            </a:r>
            <a:r>
              <a:rPr lang="de-DE" sz="1600" b="1" dirty="0" err="1">
                <a:solidFill>
                  <a:srgbClr val="00407A"/>
                </a:solidFill>
                <a:latin typeface="UB Scala" panose="02000504070000020003" pitchFamily="2" charset="77"/>
                <a:ea typeface="Calibri" charset="0"/>
              </a:rPr>
              <a:t>by</a:t>
            </a:r>
            <a:r>
              <a:rPr lang="de-DE" sz="1600" b="1" dirty="0">
                <a:solidFill>
                  <a:srgbClr val="00407A"/>
                </a:solidFill>
                <a:latin typeface="UB Scala" panose="02000504070000020003" pitchFamily="2" charset="77"/>
                <a:ea typeface="Calibri" charset="0"/>
              </a:rPr>
              <a:t> </a:t>
            </a:r>
            <a:r>
              <a:rPr lang="de-DE" sz="1600" b="1" dirty="0" err="1">
                <a:solidFill>
                  <a:srgbClr val="00407A"/>
                </a:solidFill>
                <a:latin typeface="UB Scala" panose="02000504070000020003" pitchFamily="2" charset="77"/>
                <a:ea typeface="Calibri" charset="0"/>
              </a:rPr>
              <a:t>selected</a:t>
            </a:r>
            <a:r>
              <a:rPr lang="de-DE" sz="1600" b="1" dirty="0">
                <a:solidFill>
                  <a:srgbClr val="00407A"/>
                </a:solidFill>
                <a:latin typeface="UB Scala" panose="02000504070000020003" pitchFamily="2" charset="77"/>
                <a:ea typeface="Calibri" charset="0"/>
              </a:rPr>
              <a:t> </a:t>
            </a:r>
            <a:r>
              <a:rPr lang="de-DE" sz="1600" b="1" dirty="0" err="1">
                <a:solidFill>
                  <a:srgbClr val="00407A"/>
                </a:solidFill>
                <a:latin typeface="UB Scala" panose="02000504070000020003" pitchFamily="2" charset="77"/>
                <a:ea typeface="Calibri" charset="0"/>
              </a:rPr>
              <a:t>companies</a:t>
            </a:r>
            <a:r>
              <a:rPr lang="de-DE" sz="1600" b="1" dirty="0">
                <a:solidFill>
                  <a:srgbClr val="00407A"/>
                </a:solidFill>
                <a:latin typeface="UB Scala" panose="02000504070000020003" pitchFamily="2" charset="77"/>
                <a:ea typeface="Calibri" charset="0"/>
              </a:rPr>
              <a:t> </a:t>
            </a:r>
            <a:r>
              <a:rPr lang="de-DE" sz="1600" b="1" dirty="0" err="1">
                <a:solidFill>
                  <a:srgbClr val="00407A"/>
                </a:solidFill>
                <a:latin typeface="UB Scala" panose="02000504070000020003" pitchFamily="2" charset="77"/>
                <a:ea typeface="Calibri" charset="0"/>
              </a:rPr>
              <a:t>that</a:t>
            </a:r>
            <a:r>
              <a:rPr lang="de-DE" sz="1600" b="1" dirty="0">
                <a:solidFill>
                  <a:srgbClr val="00407A"/>
                </a:solidFill>
                <a:latin typeface="UB Scala" panose="02000504070000020003" pitchFamily="2" charset="77"/>
                <a:ea typeface="Calibri" charset="0"/>
              </a:rPr>
              <a:t> </a:t>
            </a:r>
            <a:r>
              <a:rPr lang="de-DE" sz="1600" b="1" dirty="0" err="1">
                <a:solidFill>
                  <a:srgbClr val="00407A"/>
                </a:solidFill>
                <a:latin typeface="UB Scala" panose="02000504070000020003" pitchFamily="2" charset="77"/>
                <a:ea typeface="Calibri" charset="0"/>
              </a:rPr>
              <a:t>explicitely</a:t>
            </a:r>
            <a:r>
              <a:rPr lang="de-DE" sz="1600" b="1" dirty="0">
                <a:solidFill>
                  <a:srgbClr val="00407A"/>
                </a:solidFill>
                <a:latin typeface="UB Scala" panose="02000504070000020003" pitchFamily="2" charset="77"/>
                <a:ea typeface="Calibri" charset="0"/>
              </a:rPr>
              <a:t> </a:t>
            </a:r>
            <a:r>
              <a:rPr lang="de-DE" sz="1600" b="1" dirty="0" err="1">
                <a:solidFill>
                  <a:srgbClr val="00407A"/>
                </a:solidFill>
                <a:latin typeface="UB Scala" panose="02000504070000020003" pitchFamily="2" charset="77"/>
                <a:ea typeface="Calibri" charset="0"/>
              </a:rPr>
              <a:t>look</a:t>
            </a:r>
            <a:r>
              <a:rPr lang="de-DE" sz="1600" b="1" dirty="0">
                <a:solidFill>
                  <a:srgbClr val="00407A"/>
                </a:solidFill>
                <a:latin typeface="UB Scala" panose="02000504070000020003" pitchFamily="2" charset="77"/>
                <a:ea typeface="Calibri" charset="0"/>
              </a:rPr>
              <a:t> </a:t>
            </a:r>
            <a:r>
              <a:rPr lang="de-DE" sz="1600" b="1" dirty="0" err="1">
                <a:solidFill>
                  <a:srgbClr val="00407A"/>
                </a:solidFill>
                <a:latin typeface="UB Scala" panose="02000504070000020003" pitchFamily="2" charset="77"/>
                <a:ea typeface="Calibri" charset="0"/>
              </a:rPr>
              <a:t>for</a:t>
            </a:r>
            <a:r>
              <a:rPr lang="de-DE" sz="1600" b="1" dirty="0">
                <a:solidFill>
                  <a:srgbClr val="00407A"/>
                </a:solidFill>
                <a:latin typeface="UB Scala" panose="02000504070000020003" pitchFamily="2" charset="77"/>
                <a:ea typeface="Calibri" charset="0"/>
              </a:rPr>
              <a:t> </a:t>
            </a:r>
          </a:p>
          <a:p>
            <a:r>
              <a:rPr lang="de-DE" sz="1600" b="1" dirty="0">
                <a:solidFill>
                  <a:srgbClr val="00407A"/>
                </a:solidFill>
                <a:latin typeface="UB Scala" panose="02000504070000020003" pitchFamily="2" charset="77"/>
                <a:ea typeface="Calibri" charset="0"/>
              </a:rPr>
              <a:t>WIAI </a:t>
            </a:r>
            <a:r>
              <a:rPr lang="de-DE" sz="1600" b="1" dirty="0" err="1">
                <a:solidFill>
                  <a:srgbClr val="00407A"/>
                </a:solidFill>
                <a:latin typeface="UB Scala" panose="02000504070000020003" pitchFamily="2" charset="77"/>
                <a:ea typeface="Calibri" charset="0"/>
              </a:rPr>
              <a:t>students</a:t>
            </a:r>
            <a:r>
              <a:rPr lang="de-DE" sz="1600" b="1" dirty="0">
                <a:solidFill>
                  <a:srgbClr val="00407A"/>
                </a:solidFill>
                <a:latin typeface="UB Scala" panose="02000504070000020003" pitchFamily="2" charset="77"/>
                <a:ea typeface="Calibri" charset="0"/>
              </a:rPr>
              <a:t>!</a:t>
            </a:r>
          </a:p>
        </p:txBody>
      </p:sp>
      <p:pic>
        <p:nvPicPr>
          <p:cNvPr id="1026" name="Picture 2" descr="QR-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579862"/>
            <a:ext cx="1368151" cy="1368152"/>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p:cNvPicPr>
            <a:picLocks noChangeAspect="1"/>
          </p:cNvPicPr>
          <p:nvPr/>
        </p:nvPicPr>
        <p:blipFill>
          <a:blip r:embed="rId4"/>
          <a:stretch>
            <a:fillRect/>
          </a:stretch>
        </p:blipFill>
        <p:spPr>
          <a:xfrm>
            <a:off x="4423100" y="1635811"/>
            <a:ext cx="3392659" cy="1837603"/>
          </a:xfrm>
          <a:prstGeom prst="rect">
            <a:avLst/>
          </a:prstGeom>
        </p:spPr>
      </p:pic>
      <p:sp>
        <p:nvSpPr>
          <p:cNvPr id="3" name="Pfeil nach rechts 2"/>
          <p:cNvSpPr/>
          <p:nvPr/>
        </p:nvSpPr>
        <p:spPr>
          <a:xfrm rot="1081050">
            <a:off x="5251684" y="3315945"/>
            <a:ext cx="1224136" cy="864096"/>
          </a:xfrm>
          <a:prstGeom prst="rightArrow">
            <a:avLst/>
          </a:prstGeom>
          <a:solidFill>
            <a:srgbClr val="E7434E"/>
          </a:solidFill>
          <a:ln>
            <a:solidFill>
              <a:srgbClr val="EDF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latin typeface="UB Scala Sans" panose="02000503050000020003" pitchFamily="2" charset="0"/>
              </a:rPr>
              <a:t>SIGN IN!</a:t>
            </a:r>
          </a:p>
        </p:txBody>
      </p:sp>
    </p:spTree>
    <p:extLst>
      <p:ext uri="{BB962C8B-B14F-4D97-AF65-F5344CB8AC3E}">
        <p14:creationId xmlns:p14="http://schemas.microsoft.com/office/powerpoint/2010/main" val="95200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5D0CA98-0388-4F45-8631-E667DBF7C463}"/>
              </a:ext>
            </a:extLst>
          </p:cNvPr>
          <p:cNvSpPr>
            <a:spLocks noGrp="1"/>
          </p:cNvSpPr>
          <p:nvPr>
            <p:ph type="title"/>
          </p:nvPr>
        </p:nvSpPr>
        <p:spPr>
          <a:xfrm>
            <a:off x="395536" y="267494"/>
            <a:ext cx="7467600" cy="857250"/>
          </a:xfrm>
        </p:spPr>
        <p:txBody>
          <a:bodyPr/>
          <a:lstStyle/>
          <a:p>
            <a:r>
              <a:rPr lang="de-DE" sz="3600" dirty="0">
                <a:latin typeface="UB Scala Sans" panose="02000503050000020003" pitchFamily="2" charset="77"/>
              </a:rPr>
              <a:t>Karrieretag WIAI (May 14</a:t>
            </a:r>
            <a:r>
              <a:rPr lang="de-DE" sz="3600">
                <a:latin typeface="UB Scala Sans" panose="02000503050000020003" pitchFamily="2" charset="77"/>
              </a:rPr>
              <a:t>, 2025)</a:t>
            </a:r>
            <a:endParaRPr lang="de-DE" sz="3600" dirty="0">
              <a:latin typeface="UB Scala Sans" panose="02000503050000020003" pitchFamily="2" charset="77"/>
            </a:endParaRPr>
          </a:p>
        </p:txBody>
      </p:sp>
      <p:sp>
        <p:nvSpPr>
          <p:cNvPr id="6" name="Textfeld 5">
            <a:extLst>
              <a:ext uri="{FF2B5EF4-FFF2-40B4-BE49-F238E27FC236}">
                <a16:creationId xmlns:a16="http://schemas.microsoft.com/office/drawing/2014/main" id="{4C5D5146-BC5A-E847-99F5-F1FE08FEF4DF}"/>
              </a:ext>
            </a:extLst>
          </p:cNvPr>
          <p:cNvSpPr txBox="1"/>
          <p:nvPr/>
        </p:nvSpPr>
        <p:spPr>
          <a:xfrm>
            <a:off x="395536" y="1131590"/>
            <a:ext cx="7632848" cy="1477328"/>
          </a:xfrm>
          <a:prstGeom prst="rect">
            <a:avLst/>
          </a:prstGeom>
          <a:noFill/>
          <a:ln>
            <a:noFill/>
          </a:ln>
        </p:spPr>
        <p:txBody>
          <a:bodyPr wrap="square" rtlCol="0">
            <a:spAutoFit/>
          </a:bodyPr>
          <a:lstStyle/>
          <a:p>
            <a:r>
              <a:rPr lang="de-DE" sz="1800" b="1" dirty="0">
                <a:solidFill>
                  <a:srgbClr val="00407A"/>
                </a:solidFill>
                <a:latin typeface="UB Scala" panose="02000504070000020003" pitchFamily="2" charset="77"/>
                <a:ea typeface="Calibri" charset="0"/>
              </a:rPr>
              <a:t>In </a:t>
            </a:r>
            <a:r>
              <a:rPr lang="de-DE" sz="1800" b="1" dirty="0" err="1">
                <a:solidFill>
                  <a:srgbClr val="FFCC00"/>
                </a:solidFill>
                <a:latin typeface="UB Scala" panose="02000504070000020003" pitchFamily="2" charset="77"/>
                <a:ea typeface="Calibri" charset="0"/>
              </a:rPr>
              <a:t>summer</a:t>
            </a:r>
            <a:r>
              <a:rPr lang="de-DE" sz="1800" b="1" dirty="0">
                <a:solidFill>
                  <a:srgbClr val="FFCC00"/>
                </a:solidFill>
                <a:latin typeface="UB Scala" panose="02000504070000020003" pitchFamily="2" charset="77"/>
                <a:ea typeface="Calibri" charset="0"/>
              </a:rPr>
              <a:t> </a:t>
            </a:r>
            <a:r>
              <a:rPr lang="de-DE" sz="1800" b="1" dirty="0" err="1">
                <a:solidFill>
                  <a:srgbClr val="FFCC00"/>
                </a:solidFill>
                <a:latin typeface="UB Scala" panose="02000504070000020003" pitchFamily="2" charset="77"/>
                <a:ea typeface="Calibri" charset="0"/>
              </a:rPr>
              <a:t>semesters</a:t>
            </a:r>
            <a:r>
              <a:rPr lang="de-DE" sz="1800" b="1" dirty="0">
                <a:solidFill>
                  <a:srgbClr val="00407A"/>
                </a:solidFill>
                <a:latin typeface="UB Scala" panose="02000504070000020003" pitchFamily="2" charset="77"/>
                <a:ea typeface="Calibri" charset="0"/>
              </a:rPr>
              <a:t> </a:t>
            </a:r>
            <a:r>
              <a:rPr lang="de-DE" sz="1800" b="1" dirty="0" err="1">
                <a:solidFill>
                  <a:srgbClr val="00407A"/>
                </a:solidFill>
                <a:latin typeface="UB Scala" panose="02000504070000020003" pitchFamily="2" charset="77"/>
                <a:ea typeface="Calibri" charset="0"/>
              </a:rPr>
              <a:t>the</a:t>
            </a:r>
            <a:r>
              <a:rPr lang="de-DE" sz="1800" b="1" dirty="0">
                <a:solidFill>
                  <a:srgbClr val="00407A"/>
                </a:solidFill>
                <a:latin typeface="UB Scala" panose="02000504070000020003" pitchFamily="2" charset="77"/>
                <a:ea typeface="Calibri" charset="0"/>
              </a:rPr>
              <a:t> WIAI </a:t>
            </a:r>
            <a:r>
              <a:rPr lang="de-DE" sz="1800" b="1" dirty="0" err="1">
                <a:solidFill>
                  <a:srgbClr val="00407A"/>
                </a:solidFill>
                <a:latin typeface="UB Scala" panose="02000504070000020003" pitchFamily="2" charset="77"/>
                <a:ea typeface="Calibri" charset="0"/>
              </a:rPr>
              <a:t>faculty</a:t>
            </a:r>
            <a:r>
              <a:rPr lang="de-DE" sz="1800" b="1" dirty="0">
                <a:solidFill>
                  <a:srgbClr val="00407A"/>
                </a:solidFill>
                <a:latin typeface="UB Scala" panose="02000504070000020003" pitchFamily="2" charset="77"/>
                <a:ea typeface="Calibri" charset="0"/>
              </a:rPr>
              <a:t> </a:t>
            </a:r>
            <a:r>
              <a:rPr lang="de-DE" sz="1800" b="1" dirty="0" err="1">
                <a:solidFill>
                  <a:srgbClr val="00407A"/>
                </a:solidFill>
                <a:latin typeface="UB Scala" panose="02000504070000020003" pitchFamily="2" charset="77"/>
                <a:ea typeface="Calibri" charset="0"/>
              </a:rPr>
              <a:t>hosts</a:t>
            </a:r>
            <a:r>
              <a:rPr lang="de-DE" sz="1800" b="1" dirty="0">
                <a:solidFill>
                  <a:srgbClr val="00407A"/>
                </a:solidFill>
                <a:latin typeface="UB Scala" panose="02000504070000020003" pitchFamily="2" charset="77"/>
                <a:ea typeface="Calibri" charset="0"/>
              </a:rPr>
              <a:t> ist </a:t>
            </a:r>
            <a:r>
              <a:rPr lang="de-DE" sz="1800" b="1" dirty="0" err="1">
                <a:solidFill>
                  <a:srgbClr val="00407A"/>
                </a:solidFill>
                <a:latin typeface="UB Scala" panose="02000504070000020003" pitchFamily="2" charset="77"/>
                <a:ea typeface="Calibri" charset="0"/>
              </a:rPr>
              <a:t>own</a:t>
            </a:r>
            <a:r>
              <a:rPr lang="de-DE" sz="1800" b="1" dirty="0">
                <a:solidFill>
                  <a:srgbClr val="00407A"/>
                </a:solidFill>
                <a:latin typeface="UB Scala" panose="02000504070000020003" pitchFamily="2" charset="77"/>
                <a:ea typeface="Calibri" charset="0"/>
              </a:rPr>
              <a:t> </a:t>
            </a:r>
            <a:r>
              <a:rPr lang="de-DE" sz="1800" b="1" dirty="0" err="1">
                <a:solidFill>
                  <a:srgbClr val="00407A"/>
                </a:solidFill>
                <a:latin typeface="UB Scala" panose="02000504070000020003" pitchFamily="2" charset="77"/>
                <a:ea typeface="Calibri" charset="0"/>
              </a:rPr>
              <a:t>career</a:t>
            </a:r>
            <a:r>
              <a:rPr lang="de-DE" sz="1800" b="1" dirty="0">
                <a:solidFill>
                  <a:srgbClr val="00407A"/>
                </a:solidFill>
                <a:latin typeface="UB Scala" panose="02000504070000020003" pitchFamily="2" charset="77"/>
                <a:ea typeface="Calibri" charset="0"/>
              </a:rPr>
              <a:t> </a:t>
            </a:r>
            <a:r>
              <a:rPr lang="de-DE" sz="1800" b="1" dirty="0" err="1">
                <a:solidFill>
                  <a:srgbClr val="00407A"/>
                </a:solidFill>
                <a:latin typeface="UB Scala" panose="02000504070000020003" pitchFamily="2" charset="77"/>
                <a:ea typeface="Calibri" charset="0"/>
              </a:rPr>
              <a:t>day</a:t>
            </a:r>
            <a:r>
              <a:rPr lang="de-DE" sz="1800" b="1" dirty="0">
                <a:solidFill>
                  <a:srgbClr val="00407A"/>
                </a:solidFill>
                <a:latin typeface="UB Scala" panose="02000504070000020003" pitchFamily="2" charset="77"/>
                <a:ea typeface="Calibri" charset="0"/>
              </a:rPr>
              <a:t>:</a:t>
            </a:r>
          </a:p>
          <a:p>
            <a:endParaRPr lang="de-DE" sz="800" b="1" dirty="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r>
              <a:rPr lang="de-DE" sz="1600" b="1" dirty="0">
                <a:solidFill>
                  <a:srgbClr val="00407A"/>
                </a:solidFill>
                <a:latin typeface="UB Scala" panose="02000504070000020003" pitchFamily="2" charset="77"/>
                <a:ea typeface="Calibri" charset="0"/>
              </a:rPr>
              <a:t>Job fair </a:t>
            </a:r>
            <a:r>
              <a:rPr lang="de-DE" sz="1600" b="1" dirty="0" err="1">
                <a:solidFill>
                  <a:srgbClr val="00407A"/>
                </a:solidFill>
                <a:latin typeface="UB Scala" panose="02000504070000020003" pitchFamily="2" charset="77"/>
                <a:ea typeface="Calibri" charset="0"/>
              </a:rPr>
              <a:t>with</a:t>
            </a:r>
            <a:r>
              <a:rPr lang="de-DE" sz="1600" b="1" dirty="0">
                <a:solidFill>
                  <a:srgbClr val="00407A"/>
                </a:solidFill>
                <a:latin typeface="UB Scala" panose="02000504070000020003" pitchFamily="2" charset="77"/>
                <a:ea typeface="Calibri" charset="0"/>
              </a:rPr>
              <a:t> 20+ regional </a:t>
            </a:r>
            <a:r>
              <a:rPr lang="de-DE" sz="1600" b="1" dirty="0" err="1">
                <a:solidFill>
                  <a:srgbClr val="00407A"/>
                </a:solidFill>
                <a:latin typeface="UB Scala" panose="02000504070000020003" pitchFamily="2" charset="77"/>
                <a:ea typeface="Calibri" charset="0"/>
              </a:rPr>
              <a:t>as</a:t>
            </a:r>
            <a:r>
              <a:rPr lang="de-DE" sz="1600" b="1" dirty="0">
                <a:solidFill>
                  <a:srgbClr val="00407A"/>
                </a:solidFill>
                <a:latin typeface="UB Scala" panose="02000504070000020003" pitchFamily="2" charset="77"/>
                <a:ea typeface="Calibri" charset="0"/>
              </a:rPr>
              <a:t> </a:t>
            </a:r>
            <a:r>
              <a:rPr lang="de-DE" sz="1600" b="1" dirty="0" err="1">
                <a:solidFill>
                  <a:srgbClr val="00407A"/>
                </a:solidFill>
                <a:latin typeface="UB Scala" panose="02000504070000020003" pitchFamily="2" charset="77"/>
                <a:ea typeface="Calibri" charset="0"/>
              </a:rPr>
              <a:t>well</a:t>
            </a:r>
            <a:r>
              <a:rPr lang="de-DE" sz="1600" b="1" dirty="0">
                <a:solidFill>
                  <a:srgbClr val="00407A"/>
                </a:solidFill>
                <a:latin typeface="UB Scala" panose="02000504070000020003" pitchFamily="2" charset="77"/>
                <a:ea typeface="Calibri" charset="0"/>
              </a:rPr>
              <a:t> </a:t>
            </a:r>
            <a:r>
              <a:rPr lang="de-DE" sz="1600" b="1" dirty="0" err="1">
                <a:solidFill>
                  <a:srgbClr val="00407A"/>
                </a:solidFill>
                <a:latin typeface="UB Scala" panose="02000504070000020003" pitchFamily="2" charset="77"/>
                <a:ea typeface="Calibri" charset="0"/>
              </a:rPr>
              <a:t>as</a:t>
            </a:r>
            <a:r>
              <a:rPr lang="de-DE" sz="1600" b="1" dirty="0">
                <a:solidFill>
                  <a:srgbClr val="00407A"/>
                </a:solidFill>
                <a:latin typeface="UB Scala" panose="02000504070000020003" pitchFamily="2" charset="77"/>
                <a:ea typeface="Calibri" charset="0"/>
              </a:rPr>
              <a:t> international </a:t>
            </a:r>
            <a:r>
              <a:rPr lang="de-DE" sz="1600" b="1" dirty="0" err="1">
                <a:solidFill>
                  <a:srgbClr val="00407A"/>
                </a:solidFill>
                <a:latin typeface="UB Scala" panose="02000504070000020003" pitchFamily="2" charset="77"/>
                <a:ea typeface="Calibri" charset="0"/>
              </a:rPr>
              <a:t>companies</a:t>
            </a:r>
            <a:endParaRPr lang="de-DE" sz="1600" b="1" dirty="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r>
              <a:rPr lang="de-DE" sz="1600" b="1" dirty="0" err="1">
                <a:solidFill>
                  <a:srgbClr val="00407A"/>
                </a:solidFill>
                <a:latin typeface="UB Scala" panose="02000504070000020003" pitchFamily="2" charset="77"/>
                <a:ea typeface="Calibri" charset="0"/>
              </a:rPr>
              <a:t>Application</a:t>
            </a:r>
            <a:r>
              <a:rPr lang="de-DE" sz="1600" b="1" dirty="0">
                <a:solidFill>
                  <a:srgbClr val="00407A"/>
                </a:solidFill>
                <a:latin typeface="UB Scala" panose="02000504070000020003" pitchFamily="2" charset="77"/>
                <a:ea typeface="Calibri" charset="0"/>
              </a:rPr>
              <a:t> </a:t>
            </a:r>
            <a:r>
              <a:rPr lang="de-DE" sz="1600" b="1" dirty="0" err="1">
                <a:solidFill>
                  <a:srgbClr val="00407A"/>
                </a:solidFill>
                <a:latin typeface="UB Scala" panose="02000504070000020003" pitchFamily="2" charset="77"/>
                <a:ea typeface="Calibri" charset="0"/>
              </a:rPr>
              <a:t>document</a:t>
            </a:r>
            <a:r>
              <a:rPr lang="de-DE" sz="1600" b="1" dirty="0">
                <a:solidFill>
                  <a:srgbClr val="00407A"/>
                </a:solidFill>
                <a:latin typeface="UB Scala" panose="02000504070000020003" pitchFamily="2" charset="77"/>
                <a:ea typeface="Calibri" charset="0"/>
              </a:rPr>
              <a:t> </a:t>
            </a:r>
            <a:r>
              <a:rPr lang="de-DE" sz="1600" b="1" dirty="0" err="1">
                <a:solidFill>
                  <a:srgbClr val="00407A"/>
                </a:solidFill>
                <a:latin typeface="UB Scala" panose="02000504070000020003" pitchFamily="2" charset="77"/>
                <a:ea typeface="Calibri" charset="0"/>
              </a:rPr>
              <a:t>checks</a:t>
            </a:r>
            <a:r>
              <a:rPr lang="de-DE" sz="1600" b="1" dirty="0">
                <a:solidFill>
                  <a:srgbClr val="00407A"/>
                </a:solidFill>
                <a:latin typeface="UB Scala" panose="02000504070000020003" pitchFamily="2" charset="77"/>
                <a:ea typeface="Calibri" charset="0"/>
              </a:rPr>
              <a:t> (e.g. CVs, </a:t>
            </a:r>
            <a:r>
              <a:rPr lang="de-DE" sz="1600" b="1" dirty="0" err="1">
                <a:solidFill>
                  <a:srgbClr val="00407A"/>
                </a:solidFill>
                <a:latin typeface="UB Scala" panose="02000504070000020003" pitchFamily="2" charset="77"/>
                <a:ea typeface="Calibri" charset="0"/>
              </a:rPr>
              <a:t>cover</a:t>
            </a:r>
            <a:r>
              <a:rPr lang="de-DE" sz="1600" b="1" dirty="0">
                <a:solidFill>
                  <a:srgbClr val="00407A"/>
                </a:solidFill>
                <a:latin typeface="UB Scala" panose="02000504070000020003" pitchFamily="2" charset="77"/>
                <a:ea typeface="Calibri" charset="0"/>
              </a:rPr>
              <a:t> </a:t>
            </a:r>
            <a:r>
              <a:rPr lang="de-DE" sz="1600" b="1" dirty="0" err="1">
                <a:solidFill>
                  <a:srgbClr val="00407A"/>
                </a:solidFill>
                <a:latin typeface="UB Scala" panose="02000504070000020003" pitchFamily="2" charset="77"/>
                <a:ea typeface="Calibri" charset="0"/>
              </a:rPr>
              <a:t>letters</a:t>
            </a:r>
            <a:r>
              <a:rPr lang="de-DE" sz="1600" b="1" dirty="0">
                <a:solidFill>
                  <a:srgbClr val="00407A"/>
                </a:solidFill>
                <a:latin typeface="UB Scala" panose="02000504070000020003" pitchFamily="2" charset="77"/>
                <a:ea typeface="Calibri" charset="0"/>
              </a:rPr>
              <a:t>)</a:t>
            </a:r>
            <a:endParaRPr lang="de-DE" sz="1800" b="1" dirty="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r>
              <a:rPr lang="de-DE" sz="1600" b="1" dirty="0" err="1">
                <a:solidFill>
                  <a:srgbClr val="00407A"/>
                </a:solidFill>
                <a:latin typeface="UB Scala" panose="02000504070000020003" pitchFamily="2" charset="77"/>
                <a:ea typeface="Calibri" charset="0"/>
              </a:rPr>
              <a:t>Application</a:t>
            </a:r>
            <a:r>
              <a:rPr lang="de-DE" sz="1600" b="1" dirty="0">
                <a:solidFill>
                  <a:srgbClr val="00407A"/>
                </a:solidFill>
                <a:latin typeface="UB Scala" panose="02000504070000020003" pitchFamily="2" charset="77"/>
                <a:ea typeface="Calibri" charset="0"/>
              </a:rPr>
              <a:t> </a:t>
            </a:r>
            <a:r>
              <a:rPr lang="de-DE" sz="1600" b="1" dirty="0" err="1">
                <a:solidFill>
                  <a:srgbClr val="00407A"/>
                </a:solidFill>
                <a:latin typeface="UB Scala" panose="02000504070000020003" pitchFamily="2" charset="77"/>
                <a:ea typeface="Calibri" charset="0"/>
              </a:rPr>
              <a:t>training</a:t>
            </a:r>
            <a:endParaRPr lang="de-DE" sz="1600" b="1" dirty="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r>
              <a:rPr lang="de-DE" sz="1600" b="1" dirty="0" err="1">
                <a:solidFill>
                  <a:srgbClr val="00407A"/>
                </a:solidFill>
                <a:latin typeface="UB Scala" panose="02000504070000020003" pitchFamily="2" charset="77"/>
                <a:ea typeface="Calibri" charset="0"/>
              </a:rPr>
              <a:t>Presentations</a:t>
            </a:r>
            <a:endParaRPr lang="de-DE" sz="1600" b="1" dirty="0">
              <a:solidFill>
                <a:srgbClr val="00407A"/>
              </a:solidFill>
              <a:latin typeface="UB Scala" panose="02000504070000020003" pitchFamily="2" charset="77"/>
              <a:ea typeface="Calibri"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001" y="2621028"/>
            <a:ext cx="3888106" cy="2182970"/>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2456" y="2616056"/>
            <a:ext cx="3281911" cy="2187941"/>
          </a:xfrm>
          <a:prstGeom prst="rect">
            <a:avLst/>
          </a:prstGeom>
        </p:spPr>
      </p:pic>
      <p:sp>
        <p:nvSpPr>
          <p:cNvPr id="7" name="Textfeld 6">
            <a:extLst>
              <a:ext uri="{FF2B5EF4-FFF2-40B4-BE49-F238E27FC236}">
                <a16:creationId xmlns:a16="http://schemas.microsoft.com/office/drawing/2014/main" id="{1A87AEE3-40DC-8546-8828-89F033159BA2}"/>
              </a:ext>
            </a:extLst>
          </p:cNvPr>
          <p:cNvSpPr txBox="1"/>
          <p:nvPr/>
        </p:nvSpPr>
        <p:spPr>
          <a:xfrm>
            <a:off x="6651424" y="4619332"/>
            <a:ext cx="1232944" cy="184666"/>
          </a:xfrm>
          <a:prstGeom prst="rect">
            <a:avLst/>
          </a:prstGeom>
          <a:solidFill>
            <a:srgbClr val="00407A">
              <a:alpha val="85000"/>
            </a:srgbClr>
          </a:solidFill>
        </p:spPr>
        <p:txBody>
          <a:bodyPr wrap="square" rtlCol="0">
            <a:spAutoFit/>
          </a:bodyPr>
          <a:lstStyle/>
          <a:p>
            <a:pPr algn="r"/>
            <a:r>
              <a:rPr lang="de-DE" sz="600" dirty="0">
                <a:solidFill>
                  <a:srgbClr val="EDF2F6"/>
                </a:solidFill>
                <a:latin typeface="UB Scala" panose="02000504070000020003" pitchFamily="2" charset="77"/>
                <a:ea typeface="UB Scala Sans" charset="0"/>
                <a:cs typeface="UB Scala Sans" charset="0"/>
              </a:rPr>
              <a:t>© Tim Kipphan/Uni Bamberg</a:t>
            </a:r>
          </a:p>
        </p:txBody>
      </p:sp>
      <p:sp>
        <p:nvSpPr>
          <p:cNvPr id="8" name="Textfeld 7">
            <a:extLst>
              <a:ext uri="{FF2B5EF4-FFF2-40B4-BE49-F238E27FC236}">
                <a16:creationId xmlns:a16="http://schemas.microsoft.com/office/drawing/2014/main" id="{1A87AEE3-40DC-8546-8828-89F033159BA2}"/>
              </a:ext>
            </a:extLst>
          </p:cNvPr>
          <p:cNvSpPr txBox="1"/>
          <p:nvPr/>
        </p:nvSpPr>
        <p:spPr>
          <a:xfrm>
            <a:off x="3153163" y="4619332"/>
            <a:ext cx="1232944" cy="184666"/>
          </a:xfrm>
          <a:prstGeom prst="rect">
            <a:avLst/>
          </a:prstGeom>
          <a:solidFill>
            <a:srgbClr val="00407A">
              <a:alpha val="85000"/>
            </a:srgbClr>
          </a:solidFill>
        </p:spPr>
        <p:txBody>
          <a:bodyPr wrap="square" rtlCol="0">
            <a:spAutoFit/>
          </a:bodyPr>
          <a:lstStyle/>
          <a:p>
            <a:pPr algn="r"/>
            <a:r>
              <a:rPr lang="de-DE" sz="600" dirty="0">
                <a:solidFill>
                  <a:srgbClr val="EDF2F6"/>
                </a:solidFill>
                <a:latin typeface="UB Scala" panose="02000504070000020003" pitchFamily="2" charset="77"/>
                <a:ea typeface="UB Scala Sans" charset="0"/>
                <a:cs typeface="UB Scala Sans" charset="0"/>
              </a:rPr>
              <a:t>© Tim Kipphan/Uni Bamberg</a:t>
            </a:r>
          </a:p>
        </p:txBody>
      </p:sp>
    </p:spTree>
    <p:extLst>
      <p:ext uri="{BB962C8B-B14F-4D97-AF65-F5344CB8AC3E}">
        <p14:creationId xmlns:p14="http://schemas.microsoft.com/office/powerpoint/2010/main" val="2859023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5D0CA98-0388-4F45-8631-E667DBF7C463}"/>
              </a:ext>
            </a:extLst>
          </p:cNvPr>
          <p:cNvSpPr>
            <a:spLocks noGrp="1"/>
          </p:cNvSpPr>
          <p:nvPr>
            <p:ph type="title"/>
          </p:nvPr>
        </p:nvSpPr>
        <p:spPr>
          <a:xfrm>
            <a:off x="395536" y="267494"/>
            <a:ext cx="7467600" cy="857250"/>
          </a:xfrm>
        </p:spPr>
        <p:txBody>
          <a:bodyPr/>
          <a:lstStyle/>
          <a:p>
            <a:r>
              <a:rPr lang="de-DE" sz="3600" dirty="0">
                <a:latin typeface="UB Scala Sans" panose="02000503050000020003" pitchFamily="2" charset="77"/>
              </a:rPr>
              <a:t>Corporate </a:t>
            </a:r>
            <a:r>
              <a:rPr lang="de-DE" sz="3600" dirty="0" err="1">
                <a:latin typeface="UB Scala Sans" panose="02000503050000020003" pitchFamily="2" charset="77"/>
              </a:rPr>
              <a:t>Internship</a:t>
            </a:r>
            <a:r>
              <a:rPr lang="de-DE" sz="3600" dirty="0">
                <a:latin typeface="UB Scala Sans" panose="02000503050000020003" pitchFamily="2" charset="77"/>
              </a:rPr>
              <a:t> </a:t>
            </a:r>
            <a:r>
              <a:rPr lang="de-DE" sz="3600" dirty="0" err="1">
                <a:latin typeface="UB Scala Sans" panose="02000503050000020003" pitchFamily="2" charset="77"/>
              </a:rPr>
              <a:t>Program</a:t>
            </a:r>
            <a:endParaRPr lang="de-DE" sz="3600" dirty="0">
              <a:latin typeface="UB Scala Sans" panose="02000503050000020003" pitchFamily="2" charset="77"/>
            </a:endParaRPr>
          </a:p>
        </p:txBody>
      </p:sp>
      <p:sp>
        <p:nvSpPr>
          <p:cNvPr id="6" name="Textfeld 5">
            <a:extLst>
              <a:ext uri="{FF2B5EF4-FFF2-40B4-BE49-F238E27FC236}">
                <a16:creationId xmlns:a16="http://schemas.microsoft.com/office/drawing/2014/main" id="{4C5D5146-BC5A-E847-99F5-F1FE08FEF4DF}"/>
              </a:ext>
            </a:extLst>
          </p:cNvPr>
          <p:cNvSpPr txBox="1"/>
          <p:nvPr/>
        </p:nvSpPr>
        <p:spPr>
          <a:xfrm>
            <a:off x="395536" y="1131590"/>
            <a:ext cx="7632848" cy="1438855"/>
          </a:xfrm>
          <a:prstGeom prst="rect">
            <a:avLst/>
          </a:prstGeom>
          <a:noFill/>
          <a:ln>
            <a:noFill/>
          </a:ln>
        </p:spPr>
        <p:txBody>
          <a:bodyPr wrap="square" rtlCol="0">
            <a:spAutoFit/>
          </a:bodyPr>
          <a:lstStyle/>
          <a:p>
            <a:r>
              <a:rPr lang="en-US" sz="1800" b="1" dirty="0">
                <a:solidFill>
                  <a:srgbClr val="00407A"/>
                </a:solidFill>
                <a:latin typeface="UB Scala" panose="02000504070000020003" pitchFamily="2" charset="77"/>
                <a:ea typeface="Calibri" charset="0"/>
              </a:rPr>
              <a:t>WIAI students have the opportunity to gain early international practical experience during their studies.</a:t>
            </a:r>
          </a:p>
          <a:p>
            <a:endParaRPr lang="en-US" sz="1050" b="1" dirty="0">
              <a:solidFill>
                <a:srgbClr val="00407A"/>
              </a:solidFill>
              <a:latin typeface="UB Scala" panose="02000504070000020003" pitchFamily="2" charset="77"/>
              <a:ea typeface="Calibri" charset="0"/>
            </a:endParaRPr>
          </a:p>
          <a:p>
            <a:r>
              <a:rPr lang="en-US" sz="1800" b="1" dirty="0">
                <a:solidFill>
                  <a:srgbClr val="00407A"/>
                </a:solidFill>
                <a:latin typeface="UB Scala" panose="02000504070000020003" pitchFamily="2" charset="77"/>
                <a:ea typeface="Calibri" charset="0"/>
              </a:rPr>
              <a:t>Selected partner companies abroad provide a certain number of internships each year for which WIAI students can apply.</a:t>
            </a:r>
          </a:p>
          <a:p>
            <a:endParaRPr lang="de-DE" sz="500" b="1" dirty="0">
              <a:solidFill>
                <a:srgbClr val="00407A"/>
              </a:solidFill>
              <a:latin typeface="UB Scala" panose="02000504070000020003" pitchFamily="2" charset="77"/>
              <a:ea typeface="Calibri" charset="0"/>
            </a:endParaRPr>
          </a:p>
        </p:txBody>
      </p:sp>
      <p:pic>
        <p:nvPicPr>
          <p:cNvPr id="7" name="Grafik 6"/>
          <p:cNvPicPr>
            <a:picLocks noChangeAspect="1"/>
          </p:cNvPicPr>
          <p:nvPr/>
        </p:nvPicPr>
        <p:blipFill>
          <a:blip r:embed="rId2"/>
          <a:stretch>
            <a:fillRect/>
          </a:stretch>
        </p:blipFill>
        <p:spPr>
          <a:xfrm>
            <a:off x="4363231" y="3130652"/>
            <a:ext cx="1593356" cy="878337"/>
          </a:xfrm>
          <a:prstGeom prst="rect">
            <a:avLst/>
          </a:prstGeom>
        </p:spPr>
      </p:pic>
      <p:pic>
        <p:nvPicPr>
          <p:cNvPr id="8" name="Grafik 7"/>
          <p:cNvPicPr>
            <a:picLocks noChangeAspect="1"/>
          </p:cNvPicPr>
          <p:nvPr/>
        </p:nvPicPr>
        <p:blipFill>
          <a:blip r:embed="rId3"/>
          <a:stretch>
            <a:fillRect/>
          </a:stretch>
        </p:blipFill>
        <p:spPr>
          <a:xfrm>
            <a:off x="2267883" y="3795658"/>
            <a:ext cx="1609088" cy="1069331"/>
          </a:xfrm>
          <a:prstGeom prst="rect">
            <a:avLst/>
          </a:prstGeom>
        </p:spPr>
      </p:pic>
      <p:pic>
        <p:nvPicPr>
          <p:cNvPr id="12" name="Grafik 11"/>
          <p:cNvPicPr>
            <a:picLocks noChangeAspect="1"/>
          </p:cNvPicPr>
          <p:nvPr/>
        </p:nvPicPr>
        <p:blipFill>
          <a:blip r:embed="rId4"/>
          <a:stretch>
            <a:fillRect/>
          </a:stretch>
        </p:blipFill>
        <p:spPr>
          <a:xfrm>
            <a:off x="6412859" y="2427734"/>
            <a:ext cx="1591800" cy="1057410"/>
          </a:xfrm>
          <a:prstGeom prst="rect">
            <a:avLst/>
          </a:prstGeom>
        </p:spPr>
      </p:pic>
      <p:pic>
        <p:nvPicPr>
          <p:cNvPr id="13" name="Grafik 12"/>
          <p:cNvPicPr>
            <a:picLocks noChangeAspect="1"/>
          </p:cNvPicPr>
          <p:nvPr/>
        </p:nvPicPr>
        <p:blipFill>
          <a:blip r:embed="rId5"/>
          <a:stretch>
            <a:fillRect/>
          </a:stretch>
        </p:blipFill>
        <p:spPr>
          <a:xfrm>
            <a:off x="395536" y="2903916"/>
            <a:ext cx="1504525" cy="678393"/>
          </a:xfrm>
          <a:prstGeom prst="rect">
            <a:avLst/>
          </a:prstGeom>
        </p:spPr>
      </p:pic>
    </p:spTree>
    <p:extLst>
      <p:ext uri="{BB962C8B-B14F-4D97-AF65-F5344CB8AC3E}">
        <p14:creationId xmlns:p14="http://schemas.microsoft.com/office/powerpoint/2010/main" val="279793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5D0CA98-0388-4F45-8631-E667DBF7C463}"/>
              </a:ext>
            </a:extLst>
          </p:cNvPr>
          <p:cNvSpPr>
            <a:spLocks noGrp="1"/>
          </p:cNvSpPr>
          <p:nvPr>
            <p:ph type="title"/>
          </p:nvPr>
        </p:nvSpPr>
        <p:spPr>
          <a:xfrm>
            <a:off x="395536" y="267494"/>
            <a:ext cx="7467600" cy="857250"/>
          </a:xfrm>
        </p:spPr>
        <p:txBody>
          <a:bodyPr/>
          <a:lstStyle/>
          <a:p>
            <a:r>
              <a:rPr lang="de-DE" sz="3600" dirty="0">
                <a:latin typeface="UB Scala Sans" panose="02000503050000020003" pitchFamily="2" charset="77"/>
              </a:rPr>
              <a:t>Contact</a:t>
            </a:r>
          </a:p>
        </p:txBody>
      </p:sp>
      <p:sp>
        <p:nvSpPr>
          <p:cNvPr id="5" name="Textfeld 4">
            <a:extLst>
              <a:ext uri="{FF2B5EF4-FFF2-40B4-BE49-F238E27FC236}">
                <a16:creationId xmlns:a16="http://schemas.microsoft.com/office/drawing/2014/main" id="{07FE3FE0-785D-B946-AED7-D5C84BBBE6FD}"/>
              </a:ext>
            </a:extLst>
          </p:cNvPr>
          <p:cNvSpPr txBox="1"/>
          <p:nvPr/>
        </p:nvSpPr>
        <p:spPr>
          <a:xfrm>
            <a:off x="467544" y="1203598"/>
            <a:ext cx="6912768" cy="1046440"/>
          </a:xfrm>
          <a:prstGeom prst="rect">
            <a:avLst/>
          </a:prstGeom>
          <a:solidFill>
            <a:srgbClr val="FFCC00"/>
          </a:solidFill>
        </p:spPr>
        <p:txBody>
          <a:bodyPr wrap="square" rtlCol="0">
            <a:spAutoFit/>
          </a:bodyPr>
          <a:lstStyle/>
          <a:p>
            <a:r>
              <a:rPr lang="de-DE" b="1" dirty="0">
                <a:solidFill>
                  <a:srgbClr val="00407A"/>
                </a:solidFill>
                <a:latin typeface="UB Scala Sans" charset="0"/>
                <a:ea typeface="UB Scala Sans" charset="0"/>
                <a:cs typeface="UB Scala Sans" charset="0"/>
              </a:rPr>
              <a:t>E-Mail: </a:t>
            </a:r>
            <a:r>
              <a:rPr lang="de-DE" dirty="0">
                <a:solidFill>
                  <a:srgbClr val="00407A"/>
                </a:solidFill>
                <a:latin typeface="UB Scala Sans" charset="0"/>
                <a:ea typeface="UB Scala Sans" charset="0"/>
                <a:cs typeface="UB Scala Sans" charset="0"/>
                <a:hlinkClick r:id="rId2"/>
              </a:rPr>
              <a:t>careercenter.wiai@uni-bamberg.de</a:t>
            </a:r>
            <a:br>
              <a:rPr lang="de-DE" dirty="0">
                <a:solidFill>
                  <a:srgbClr val="00407A"/>
                </a:solidFill>
                <a:latin typeface="UB Scala Sans" charset="0"/>
                <a:ea typeface="UB Scala Sans" charset="0"/>
                <a:cs typeface="UB Scala Sans" charset="0"/>
              </a:rPr>
            </a:br>
            <a:endParaRPr lang="de-DE" sz="1400" dirty="0">
              <a:solidFill>
                <a:srgbClr val="00407A"/>
              </a:solidFill>
              <a:latin typeface="UB Scala Sans" charset="0"/>
              <a:ea typeface="UB Scala Sans" charset="0"/>
              <a:cs typeface="UB Scala Sans" charset="0"/>
            </a:endParaRPr>
          </a:p>
          <a:p>
            <a:r>
              <a:rPr lang="de-DE" b="1" dirty="0">
                <a:solidFill>
                  <a:srgbClr val="00407A"/>
                </a:solidFill>
                <a:latin typeface="UB Scala Sans" charset="0"/>
                <a:ea typeface="UB Scala Sans" charset="0"/>
                <a:cs typeface="UB Scala Sans" charset="0"/>
              </a:rPr>
              <a:t>Website: </a:t>
            </a:r>
            <a:r>
              <a:rPr lang="de-DE" dirty="0">
                <a:solidFill>
                  <a:srgbClr val="00407A"/>
                </a:solidFill>
                <a:latin typeface="UB Scala Sans" charset="0"/>
                <a:ea typeface="UB Scala Sans" charset="0"/>
                <a:cs typeface="UB Scala Sans" charset="0"/>
                <a:hlinkClick r:id="rId3"/>
              </a:rPr>
              <a:t>https://www.uni-bamberg.de/wiai/caree</a:t>
            </a:r>
            <a:r>
              <a:rPr lang="de-DE" dirty="0">
                <a:solidFill>
                  <a:srgbClr val="00407A"/>
                </a:solidFill>
                <a:latin typeface="UB Scala Sans" panose="02000503050000020003" pitchFamily="2" charset="0"/>
                <a:ea typeface="UB Scala Sans" charset="0"/>
                <a:cs typeface="UB Scala Sans" charset="0"/>
                <a:hlinkClick r:id="rId3"/>
              </a:rPr>
              <a:t>r</a:t>
            </a:r>
            <a:r>
              <a:rPr lang="de-DE" dirty="0">
                <a:latin typeface="UB Scala Sans" panose="02000503050000020003" pitchFamily="2" charset="0"/>
                <a:hlinkClick r:id="rId3"/>
              </a:rPr>
              <a:t>/</a:t>
            </a:r>
            <a:r>
              <a:rPr lang="de-DE" dirty="0">
                <a:latin typeface="UB Scala Sans" panose="02000503050000020003" pitchFamily="2" charset="0"/>
              </a:rPr>
              <a:t> </a:t>
            </a:r>
            <a:endParaRPr lang="de-DE" dirty="0">
              <a:solidFill>
                <a:srgbClr val="00407A"/>
              </a:solidFill>
              <a:latin typeface="UB Scala Sans" panose="02000503050000020003" pitchFamily="2" charset="0"/>
              <a:ea typeface="UB Scala Sans" charset="0"/>
              <a:cs typeface="UB Scala Sans" charset="0"/>
            </a:endParaRPr>
          </a:p>
        </p:txBody>
      </p:sp>
    </p:spTree>
    <p:extLst>
      <p:ext uri="{BB962C8B-B14F-4D97-AF65-F5344CB8AC3E}">
        <p14:creationId xmlns:p14="http://schemas.microsoft.com/office/powerpoint/2010/main" val="2701310434"/>
      </p:ext>
    </p:extLst>
  </p:cSld>
  <p:clrMapOvr>
    <a:masterClrMapping/>
  </p:clrMapOvr>
</p:sld>
</file>

<file path=ppt/theme/theme1.xml><?xml version="1.0" encoding="utf-8"?>
<a:theme xmlns:a="http://schemas.openxmlformats.org/drawingml/2006/main" name="16zu9_Vorlage_mit_Titelbild_deutsch_hellblau">
  <a:themeElements>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clrMap bg1="lt1" tx1="dk1" bg2="lt2" tx2="dk2" accent1="accent1" accent2="accent2" accent3="accent3" accent4="accent4" accent5="accent5" accent6="accent6" hlink="hlink" folHlink="folHlink"/>
    </a:extraClrScheme>
    <a:extraClrScheme>
      <a:clrScheme name="ub-cd-neu-v2-4 2">
        <a:dk1>
          <a:srgbClr val="000000"/>
        </a:dk1>
        <a:lt1>
          <a:srgbClr val="C8D0E2"/>
        </a:lt1>
        <a:dk2>
          <a:srgbClr val="00457D"/>
        </a:dk2>
        <a:lt2>
          <a:srgbClr val="808080"/>
        </a:lt2>
        <a:accent1>
          <a:srgbClr val="5D7FAA"/>
        </a:accent1>
        <a:accent2>
          <a:srgbClr val="FFD300"/>
        </a:accent2>
        <a:accent3>
          <a:srgbClr val="E0E4EE"/>
        </a:accent3>
        <a:accent4>
          <a:srgbClr val="000000"/>
        </a:accent4>
        <a:accent5>
          <a:srgbClr val="B6C0D2"/>
        </a:accent5>
        <a:accent6>
          <a:srgbClr val="E7BF00"/>
        </a:accent6>
        <a:hlink>
          <a:srgbClr val="92A5C5"/>
        </a:hlink>
        <a:folHlink>
          <a:srgbClr val="FFE37D"/>
        </a:folHlink>
      </a:clrScheme>
      <a:clrMap bg1="lt1" tx1="dk1" bg2="lt2" tx2="dk2" accent1="accent1" accent2="accent2" accent3="accent3" accent4="accent4" accent5="accent5" accent6="accent6" hlink="hlink" folHlink="folHlink"/>
    </a:extraClrScheme>
    <a:extraClrScheme>
      <a:clrScheme name="ub-cd-neu-v2-4 3">
        <a:dk1>
          <a:srgbClr val="000000"/>
        </a:dk1>
        <a:lt1>
          <a:srgbClr val="C8D0E2"/>
        </a:lt1>
        <a:dk2>
          <a:srgbClr val="00457D"/>
        </a:dk2>
        <a:lt2>
          <a:srgbClr val="808080"/>
        </a:lt2>
        <a:accent1>
          <a:srgbClr val="5D7FAA"/>
        </a:accent1>
        <a:accent2>
          <a:srgbClr val="E6444F"/>
        </a:accent2>
        <a:accent3>
          <a:srgbClr val="E0E4EE"/>
        </a:accent3>
        <a:accent4>
          <a:srgbClr val="000000"/>
        </a:accent4>
        <a:accent5>
          <a:srgbClr val="B6C0D2"/>
        </a:accent5>
        <a:accent6>
          <a:srgbClr val="D03D47"/>
        </a:accent6>
        <a:hlink>
          <a:srgbClr val="92A5C5"/>
        </a:hlink>
        <a:folHlink>
          <a:srgbClr val="F1998F"/>
        </a:folHlink>
      </a:clrScheme>
      <a:clrMap bg1="lt1" tx1="dk1" bg2="lt2" tx2="dk2" accent1="accent1" accent2="accent2" accent3="accent3" accent4="accent4" accent5="accent5" accent6="accent6" hlink="hlink" folHlink="folHlink"/>
    </a:extraClrScheme>
    <a:extraClrScheme>
      <a:clrScheme name="ub-cd-neu-v2-4 4">
        <a:dk1>
          <a:srgbClr val="000000"/>
        </a:dk1>
        <a:lt1>
          <a:srgbClr val="C8D0E2"/>
        </a:lt1>
        <a:dk2>
          <a:srgbClr val="00457D"/>
        </a:dk2>
        <a:lt2>
          <a:srgbClr val="808080"/>
        </a:lt2>
        <a:accent1>
          <a:srgbClr val="5D7FAA"/>
        </a:accent1>
        <a:accent2>
          <a:srgbClr val="878783"/>
        </a:accent2>
        <a:accent3>
          <a:srgbClr val="E0E4EE"/>
        </a:accent3>
        <a:accent4>
          <a:srgbClr val="000000"/>
        </a:accent4>
        <a:accent5>
          <a:srgbClr val="B6C0D2"/>
        </a:accent5>
        <a:accent6>
          <a:srgbClr val="7A7A76"/>
        </a:accent6>
        <a:hlink>
          <a:srgbClr val="92A5C5"/>
        </a:hlink>
        <a:folHlink>
          <a:srgbClr val="B9BAB7"/>
        </a:folHlink>
      </a:clrScheme>
      <a:clrMap bg1="lt1" tx1="dk1" bg2="lt2" tx2="dk2" accent1="accent1" accent2="accent2" accent3="accent3" accent4="accent4" accent5="accent5" accent6="accent6" hlink="hlink" folHlink="folHlink"/>
    </a:extraClrScheme>
    <a:extraClrScheme>
      <a:clrScheme name="ub-cd-neu-v2-4 5">
        <a:dk1>
          <a:srgbClr val="000000"/>
        </a:dk1>
        <a:lt1>
          <a:srgbClr val="C8D0E2"/>
        </a:lt1>
        <a:dk2>
          <a:srgbClr val="00457D"/>
        </a:dk2>
        <a:lt2>
          <a:srgbClr val="808080"/>
        </a:lt2>
        <a:accent1>
          <a:srgbClr val="5D7FAA"/>
        </a:accent1>
        <a:accent2>
          <a:srgbClr val="00457D"/>
        </a:accent2>
        <a:accent3>
          <a:srgbClr val="E0E4EE"/>
        </a:accent3>
        <a:accent4>
          <a:srgbClr val="000000"/>
        </a:accent4>
        <a:accent5>
          <a:srgbClr val="B6C0D2"/>
        </a:accent5>
        <a:accent6>
          <a:srgbClr val="003E71"/>
        </a:accent6>
        <a:hlink>
          <a:srgbClr val="92A5C5"/>
        </a:hlink>
        <a:folHlink>
          <a:srgbClr val="C8D0E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16zu9_Vorlage_mit_Titelbild_deutsch</Template>
  <TotalTime>0</TotalTime>
  <Words>628</Words>
  <Application>Microsoft Office PowerPoint</Application>
  <PresentationFormat>Bildschirmpräsentation (16:9)</PresentationFormat>
  <Paragraphs>50</Paragraphs>
  <Slides>6</Slides>
  <Notes>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6</vt:i4>
      </vt:variant>
    </vt:vector>
  </HeadingPairs>
  <TitlesOfParts>
    <vt:vector size="13" baseType="lpstr">
      <vt:lpstr>Arial</vt:lpstr>
      <vt:lpstr>Calibri</vt:lpstr>
      <vt:lpstr>Times New Roman</vt:lpstr>
      <vt:lpstr>UB Scala</vt:lpstr>
      <vt:lpstr>UB Scala Sans</vt:lpstr>
      <vt:lpstr>Wingdings</vt:lpstr>
      <vt:lpstr>16zu9_Vorlage_mit_Titelbild_deutsch_hellblau</vt:lpstr>
      <vt:lpstr>WIAI CAREER CENTER</vt:lpstr>
      <vt:lpstr>WIAI Career Center</vt:lpstr>
      <vt:lpstr>Jobbörse WIAI</vt:lpstr>
      <vt:lpstr>Karrieretag WIAI (May 14, 2025)</vt:lpstr>
      <vt:lpstr>Corporate Internship Program</vt:lpstr>
      <vt:lpstr>Contact</vt:lpstr>
    </vt:vector>
  </TitlesOfParts>
  <Company>Uni-Bamberg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WIAI – Fakultät Wirtschaftsinformatik und Angewandte Informatik</dc:title>
  <dc:creator>Caroline Oehlhorn</dc:creator>
  <cp:lastModifiedBy>Folter, Laura-Christiane</cp:lastModifiedBy>
  <cp:revision>281</cp:revision>
  <cp:lastPrinted>2016-04-15T09:27:56Z</cp:lastPrinted>
  <dcterms:created xsi:type="dcterms:W3CDTF">2021-08-03T09:38:30Z</dcterms:created>
  <dcterms:modified xsi:type="dcterms:W3CDTF">2025-03-11T07:41:50Z</dcterms:modified>
</cp:coreProperties>
</file>